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61" r:id="rId2"/>
    <p:sldId id="463" r:id="rId3"/>
    <p:sldId id="491" r:id="rId4"/>
    <p:sldId id="498" r:id="rId5"/>
    <p:sldId id="496" r:id="rId6"/>
    <p:sldId id="499" r:id="rId7"/>
    <p:sldId id="492" r:id="rId8"/>
    <p:sldId id="462" r:id="rId9"/>
    <p:sldId id="501" r:id="rId10"/>
    <p:sldId id="500" r:id="rId11"/>
    <p:sldId id="466" r:id="rId12"/>
    <p:sldId id="493" r:id="rId13"/>
    <p:sldId id="469" r:id="rId14"/>
    <p:sldId id="502" r:id="rId15"/>
    <p:sldId id="503" r:id="rId16"/>
    <p:sldId id="504" r:id="rId17"/>
    <p:sldId id="506" r:id="rId18"/>
    <p:sldId id="507" r:id="rId19"/>
    <p:sldId id="470" r:id="rId20"/>
    <p:sldId id="494" r:id="rId21"/>
    <p:sldId id="472" r:id="rId22"/>
    <p:sldId id="479" r:id="rId23"/>
    <p:sldId id="489" r:id="rId24"/>
    <p:sldId id="490" r:id="rId25"/>
    <p:sldId id="482" r:id="rId26"/>
    <p:sldId id="483" r:id="rId27"/>
    <p:sldId id="484" r:id="rId28"/>
    <p:sldId id="486" r:id="rId29"/>
    <p:sldId id="473" r:id="rId30"/>
    <p:sldId id="497" r:id="rId31"/>
    <p:sldId id="474" r:id="rId32"/>
    <p:sldId id="475" r:id="rId33"/>
    <p:sldId id="476" r:id="rId34"/>
    <p:sldId id="477" r:id="rId35"/>
    <p:sldId id="521" r:id="rId36"/>
    <p:sldId id="527" r:id="rId37"/>
    <p:sldId id="525" r:id="rId38"/>
    <p:sldId id="528" r:id="rId39"/>
    <p:sldId id="495" r:id="rId40"/>
    <p:sldId id="511" r:id="rId41"/>
    <p:sldId id="512" r:id="rId42"/>
    <p:sldId id="529" r:id="rId43"/>
    <p:sldId id="530" r:id="rId44"/>
    <p:sldId id="533" r:id="rId45"/>
    <p:sldId id="518" r:id="rId46"/>
    <p:sldId id="514" r:id="rId47"/>
    <p:sldId id="516" r:id="rId48"/>
    <p:sldId id="510" r:id="rId49"/>
    <p:sldId id="508" r:id="rId50"/>
    <p:sldId id="519" r:id="rId51"/>
    <p:sldId id="520" r:id="rId52"/>
    <p:sldId id="524" r:id="rId53"/>
    <p:sldId id="522" r:id="rId54"/>
    <p:sldId id="526" r:id="rId55"/>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8E8E8"/>
    <a:srgbClr val="E2E2E2"/>
    <a:srgbClr val="336699"/>
    <a:srgbClr val="E67832"/>
    <a:srgbClr val="3264AA"/>
    <a:srgbClr val="67B7BD"/>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84444" autoAdjust="0"/>
  </p:normalViewPr>
  <p:slideViewPr>
    <p:cSldViewPr>
      <p:cViewPr>
        <p:scale>
          <a:sx n="75" d="100"/>
          <a:sy n="75" d="100"/>
        </p:scale>
        <p:origin x="-2814" y="-804"/>
      </p:cViewPr>
      <p:guideLst>
        <p:guide orient="horz" pos="2160"/>
        <p:guide pos="2880"/>
      </p:guideLst>
    </p:cSldViewPr>
  </p:slideViewPr>
  <p:outlineViewPr>
    <p:cViewPr>
      <p:scale>
        <a:sx n="33" d="100"/>
        <a:sy n="33" d="100"/>
      </p:scale>
      <p:origin x="0" y="91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050" y="-96"/>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29B5D-02A6-4747-8B1A-73A4872FFE66}"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de-DE"/>
        </a:p>
      </dgm:t>
    </dgm:pt>
    <dgm:pt modelId="{AF0774A0-915A-427F-B3AF-E45AB9B1F5EC}">
      <dgm:prSet phldrT="[Text]"/>
      <dgm:spPr/>
      <dgm:t>
        <a:bodyPr/>
        <a:lstStyle/>
        <a:p>
          <a:r>
            <a:rPr lang="de-DE" dirty="0" smtClean="0"/>
            <a:t>University</a:t>
          </a:r>
          <a:endParaRPr lang="de-DE" dirty="0"/>
        </a:p>
      </dgm:t>
    </dgm:pt>
    <dgm:pt modelId="{42B25297-19C1-4BF4-86D9-F6D23A2E7612}" type="parTrans" cxnId="{AF3925A3-C0E5-4774-80B7-D1C41176EE45}">
      <dgm:prSet/>
      <dgm:spPr/>
      <dgm:t>
        <a:bodyPr/>
        <a:lstStyle/>
        <a:p>
          <a:endParaRPr lang="de-DE"/>
        </a:p>
      </dgm:t>
    </dgm:pt>
    <dgm:pt modelId="{97311A62-EF8A-42B0-86AF-D26B939960E0}" type="sibTrans" cxnId="{AF3925A3-C0E5-4774-80B7-D1C41176EE45}">
      <dgm:prSet/>
      <dgm:spPr/>
      <dgm:t>
        <a:bodyPr/>
        <a:lstStyle/>
        <a:p>
          <a:endParaRPr lang="de-DE"/>
        </a:p>
      </dgm:t>
    </dgm:pt>
    <dgm:pt modelId="{386E02D2-9315-415E-B82C-9BD9D92356C2}">
      <dgm:prSet phldrT="[Text]"/>
      <dgm:spPr/>
      <dgm:t>
        <a:bodyPr/>
        <a:lstStyle/>
        <a:p>
          <a:r>
            <a:rPr lang="de-DE" dirty="0" err="1" smtClean="0"/>
            <a:t>To</a:t>
          </a:r>
          <a:r>
            <a:rPr lang="de-DE" dirty="0" smtClean="0"/>
            <a:t> find </a:t>
          </a:r>
          <a:r>
            <a:rPr lang="de-DE" dirty="0" err="1" smtClean="0"/>
            <a:t>funding</a:t>
          </a:r>
          <a:r>
            <a:rPr lang="de-DE" dirty="0" smtClean="0"/>
            <a:t> </a:t>
          </a:r>
          <a:r>
            <a:rPr lang="de-DE" dirty="0" err="1" smtClean="0"/>
            <a:t>from</a:t>
          </a:r>
          <a:r>
            <a:rPr lang="de-DE" dirty="0" smtClean="0"/>
            <a:t> non-</a:t>
          </a:r>
          <a:r>
            <a:rPr lang="de-DE" dirty="0" err="1" smtClean="0"/>
            <a:t>public</a:t>
          </a:r>
          <a:r>
            <a:rPr lang="de-DE" dirty="0" smtClean="0"/>
            <a:t> </a:t>
          </a:r>
          <a:r>
            <a:rPr lang="de-DE" dirty="0" err="1" smtClean="0"/>
            <a:t>sources</a:t>
          </a:r>
          <a:endParaRPr lang="de-DE" dirty="0"/>
        </a:p>
      </dgm:t>
    </dgm:pt>
    <dgm:pt modelId="{3FFF79A1-C695-477B-B6CE-D5F15CD14883}" type="parTrans" cxnId="{C61CAE8C-5473-4C99-92B7-69438FE64DD0}">
      <dgm:prSet/>
      <dgm:spPr/>
      <dgm:t>
        <a:bodyPr/>
        <a:lstStyle/>
        <a:p>
          <a:endParaRPr lang="de-DE"/>
        </a:p>
      </dgm:t>
    </dgm:pt>
    <dgm:pt modelId="{55A24451-1243-4A8E-83B8-E0C30D674A08}" type="sibTrans" cxnId="{C61CAE8C-5473-4C99-92B7-69438FE64DD0}">
      <dgm:prSet/>
      <dgm:spPr/>
      <dgm:t>
        <a:bodyPr/>
        <a:lstStyle/>
        <a:p>
          <a:endParaRPr lang="de-DE"/>
        </a:p>
      </dgm:t>
    </dgm:pt>
    <dgm:pt modelId="{DE20A3D5-B02B-40A8-9103-73197A70B32B}">
      <dgm:prSet phldrT="[Text]"/>
      <dgm:spPr/>
      <dgm:t>
        <a:bodyPr/>
        <a:lstStyle/>
        <a:p>
          <a:r>
            <a:rPr lang="de-DE" dirty="0" err="1" smtClean="0"/>
            <a:t>To</a:t>
          </a:r>
          <a:r>
            <a:rPr lang="de-DE" dirty="0" smtClean="0"/>
            <a:t> </a:t>
          </a:r>
          <a:r>
            <a:rPr lang="de-DE" dirty="0" err="1" smtClean="0"/>
            <a:t>work</a:t>
          </a:r>
          <a:r>
            <a:rPr lang="de-DE" dirty="0" smtClean="0"/>
            <a:t> </a:t>
          </a:r>
          <a:r>
            <a:rPr lang="de-DE" dirty="0" err="1" smtClean="0"/>
            <a:t>with</a:t>
          </a:r>
          <a:r>
            <a:rPr lang="de-DE" dirty="0" smtClean="0"/>
            <a:t> </a:t>
          </a:r>
          <a:r>
            <a:rPr lang="de-DE" dirty="0" err="1" smtClean="0"/>
            <a:t>wealth</a:t>
          </a:r>
          <a:r>
            <a:rPr lang="de-DE" dirty="0" smtClean="0"/>
            <a:t> (</a:t>
          </a:r>
          <a:r>
            <a:rPr lang="de-DE" dirty="0" err="1" smtClean="0"/>
            <a:t>job</a:t>
          </a:r>
          <a:r>
            <a:rPr lang="de-DE" dirty="0" smtClean="0"/>
            <a:t>) </a:t>
          </a:r>
          <a:r>
            <a:rPr lang="de-DE" dirty="0" err="1" smtClean="0"/>
            <a:t>creators</a:t>
          </a:r>
          <a:r>
            <a:rPr lang="de-DE" dirty="0" smtClean="0"/>
            <a:t> large </a:t>
          </a:r>
          <a:r>
            <a:rPr lang="de-DE" dirty="0" err="1" smtClean="0"/>
            <a:t>and</a:t>
          </a:r>
          <a:r>
            <a:rPr lang="de-DE" dirty="0" smtClean="0"/>
            <a:t> </a:t>
          </a:r>
          <a:r>
            <a:rPr lang="de-DE" dirty="0" err="1" smtClean="0"/>
            <a:t>small</a:t>
          </a:r>
          <a:endParaRPr lang="de-DE" dirty="0"/>
        </a:p>
      </dgm:t>
    </dgm:pt>
    <dgm:pt modelId="{19B048D0-BDDD-4F9C-B70F-EF572F7C17B2}" type="parTrans" cxnId="{3456C5F3-28E5-4E78-81DC-1CF12DAFC33F}">
      <dgm:prSet/>
      <dgm:spPr/>
      <dgm:t>
        <a:bodyPr/>
        <a:lstStyle/>
        <a:p>
          <a:endParaRPr lang="de-DE"/>
        </a:p>
      </dgm:t>
    </dgm:pt>
    <dgm:pt modelId="{93A936F3-6FD3-4E12-93B0-CEE5E4C698A1}" type="sibTrans" cxnId="{3456C5F3-28E5-4E78-81DC-1CF12DAFC33F}">
      <dgm:prSet/>
      <dgm:spPr/>
      <dgm:t>
        <a:bodyPr/>
        <a:lstStyle/>
        <a:p>
          <a:endParaRPr lang="de-DE"/>
        </a:p>
      </dgm:t>
    </dgm:pt>
    <dgm:pt modelId="{2E70F60B-421D-4633-8F7A-22830B2E6120}">
      <dgm:prSet phldrT="[Text]"/>
      <dgm:spPr/>
      <dgm:t>
        <a:bodyPr/>
        <a:lstStyle/>
        <a:p>
          <a:r>
            <a:rPr lang="de-DE" dirty="0" err="1" smtClean="0"/>
            <a:t>To</a:t>
          </a:r>
          <a:r>
            <a:rPr lang="de-DE" dirty="0" smtClean="0"/>
            <a:t> </a:t>
          </a:r>
          <a:r>
            <a:rPr lang="de-DE" dirty="0" err="1" smtClean="0"/>
            <a:t>support</a:t>
          </a:r>
          <a:r>
            <a:rPr lang="de-DE" dirty="0" smtClean="0"/>
            <a:t> regional </a:t>
          </a:r>
          <a:r>
            <a:rPr lang="de-DE" dirty="0" err="1" smtClean="0"/>
            <a:t>economic</a:t>
          </a:r>
          <a:r>
            <a:rPr lang="de-DE" dirty="0" smtClean="0"/>
            <a:t> </a:t>
          </a:r>
          <a:r>
            <a:rPr lang="de-DE" dirty="0" err="1" smtClean="0"/>
            <a:t>development</a:t>
          </a:r>
          <a:endParaRPr lang="de-DE" dirty="0"/>
        </a:p>
      </dgm:t>
    </dgm:pt>
    <dgm:pt modelId="{951504EA-A111-4053-AF63-D0AC02299876}" type="parTrans" cxnId="{A48E4C52-7F8D-4ADE-8847-27ABD0DFE76E}">
      <dgm:prSet/>
      <dgm:spPr/>
      <dgm:t>
        <a:bodyPr/>
        <a:lstStyle/>
        <a:p>
          <a:endParaRPr lang="de-DE"/>
        </a:p>
      </dgm:t>
    </dgm:pt>
    <dgm:pt modelId="{9DB79F95-14CB-4D87-9E58-04401418358E}" type="sibTrans" cxnId="{A48E4C52-7F8D-4ADE-8847-27ABD0DFE76E}">
      <dgm:prSet/>
      <dgm:spPr/>
      <dgm:t>
        <a:bodyPr/>
        <a:lstStyle/>
        <a:p>
          <a:endParaRPr lang="de-DE"/>
        </a:p>
      </dgm:t>
    </dgm:pt>
    <dgm:pt modelId="{FBE69FEB-8765-4981-9CC5-4078C7BB3E2D}" type="pres">
      <dgm:prSet presAssocID="{E2729B5D-02A6-4747-8B1A-73A4872FFE66}" presName="cycle" presStyleCnt="0">
        <dgm:presLayoutVars>
          <dgm:chMax val="1"/>
          <dgm:dir/>
          <dgm:animLvl val="ctr"/>
          <dgm:resizeHandles val="exact"/>
        </dgm:presLayoutVars>
      </dgm:prSet>
      <dgm:spPr/>
      <dgm:t>
        <a:bodyPr/>
        <a:lstStyle/>
        <a:p>
          <a:endParaRPr lang="de-DE"/>
        </a:p>
      </dgm:t>
    </dgm:pt>
    <dgm:pt modelId="{FAB17500-0E39-4C6A-B2E0-F3E0C9297814}" type="pres">
      <dgm:prSet presAssocID="{AF0774A0-915A-427F-B3AF-E45AB9B1F5EC}" presName="centerShape" presStyleLbl="node0" presStyleIdx="0" presStyleCnt="1"/>
      <dgm:spPr/>
      <dgm:t>
        <a:bodyPr/>
        <a:lstStyle/>
        <a:p>
          <a:endParaRPr lang="de-DE"/>
        </a:p>
      </dgm:t>
    </dgm:pt>
    <dgm:pt modelId="{F7CABB64-77D8-4C9E-91C5-92ED5DA8AFDD}" type="pres">
      <dgm:prSet presAssocID="{3FFF79A1-C695-477B-B6CE-D5F15CD14883}" presName="parTrans" presStyleLbl="bgSibTrans2D1" presStyleIdx="0" presStyleCnt="3"/>
      <dgm:spPr/>
      <dgm:t>
        <a:bodyPr/>
        <a:lstStyle/>
        <a:p>
          <a:endParaRPr lang="de-DE"/>
        </a:p>
      </dgm:t>
    </dgm:pt>
    <dgm:pt modelId="{990DECB0-2518-4CAB-9D29-3424AC6DFA40}" type="pres">
      <dgm:prSet presAssocID="{386E02D2-9315-415E-B82C-9BD9D92356C2}" presName="node" presStyleLbl="node1" presStyleIdx="0" presStyleCnt="3">
        <dgm:presLayoutVars>
          <dgm:bulletEnabled val="1"/>
        </dgm:presLayoutVars>
      </dgm:prSet>
      <dgm:spPr/>
      <dgm:t>
        <a:bodyPr/>
        <a:lstStyle/>
        <a:p>
          <a:endParaRPr lang="de-DE"/>
        </a:p>
      </dgm:t>
    </dgm:pt>
    <dgm:pt modelId="{79D89529-6B1B-4D09-82AC-3771D71B7C56}" type="pres">
      <dgm:prSet presAssocID="{19B048D0-BDDD-4F9C-B70F-EF572F7C17B2}" presName="parTrans" presStyleLbl="bgSibTrans2D1" presStyleIdx="1" presStyleCnt="3"/>
      <dgm:spPr/>
      <dgm:t>
        <a:bodyPr/>
        <a:lstStyle/>
        <a:p>
          <a:endParaRPr lang="de-DE"/>
        </a:p>
      </dgm:t>
    </dgm:pt>
    <dgm:pt modelId="{8937D964-4F49-46A7-99FE-09EF65C6A332}" type="pres">
      <dgm:prSet presAssocID="{DE20A3D5-B02B-40A8-9103-73197A70B32B}" presName="node" presStyleLbl="node1" presStyleIdx="1" presStyleCnt="3">
        <dgm:presLayoutVars>
          <dgm:bulletEnabled val="1"/>
        </dgm:presLayoutVars>
      </dgm:prSet>
      <dgm:spPr/>
      <dgm:t>
        <a:bodyPr/>
        <a:lstStyle/>
        <a:p>
          <a:endParaRPr lang="de-DE"/>
        </a:p>
      </dgm:t>
    </dgm:pt>
    <dgm:pt modelId="{988F9165-B8E2-48DD-8030-E6C7C6B21A5B}" type="pres">
      <dgm:prSet presAssocID="{951504EA-A111-4053-AF63-D0AC02299876}" presName="parTrans" presStyleLbl="bgSibTrans2D1" presStyleIdx="2" presStyleCnt="3"/>
      <dgm:spPr/>
      <dgm:t>
        <a:bodyPr/>
        <a:lstStyle/>
        <a:p>
          <a:endParaRPr lang="de-DE"/>
        </a:p>
      </dgm:t>
    </dgm:pt>
    <dgm:pt modelId="{53A0B54F-F69C-45CD-B12F-AC24D10280D3}" type="pres">
      <dgm:prSet presAssocID="{2E70F60B-421D-4633-8F7A-22830B2E6120}" presName="node" presStyleLbl="node1" presStyleIdx="2" presStyleCnt="3">
        <dgm:presLayoutVars>
          <dgm:bulletEnabled val="1"/>
        </dgm:presLayoutVars>
      </dgm:prSet>
      <dgm:spPr/>
      <dgm:t>
        <a:bodyPr/>
        <a:lstStyle/>
        <a:p>
          <a:endParaRPr lang="de-DE"/>
        </a:p>
      </dgm:t>
    </dgm:pt>
  </dgm:ptLst>
  <dgm:cxnLst>
    <dgm:cxn modelId="{C61CAE8C-5473-4C99-92B7-69438FE64DD0}" srcId="{AF0774A0-915A-427F-B3AF-E45AB9B1F5EC}" destId="{386E02D2-9315-415E-B82C-9BD9D92356C2}" srcOrd="0" destOrd="0" parTransId="{3FFF79A1-C695-477B-B6CE-D5F15CD14883}" sibTransId="{55A24451-1243-4A8E-83B8-E0C30D674A08}"/>
    <dgm:cxn modelId="{ABBD60B9-8C1F-4E26-91C9-EEF9A0EF1277}" type="presOf" srcId="{19B048D0-BDDD-4F9C-B70F-EF572F7C17B2}" destId="{79D89529-6B1B-4D09-82AC-3771D71B7C56}" srcOrd="0" destOrd="0" presId="urn:microsoft.com/office/officeart/2005/8/layout/radial4"/>
    <dgm:cxn modelId="{0EE5D790-8DE9-486C-AB4D-515F6DFFA444}" type="presOf" srcId="{AF0774A0-915A-427F-B3AF-E45AB9B1F5EC}" destId="{FAB17500-0E39-4C6A-B2E0-F3E0C9297814}" srcOrd="0" destOrd="0" presId="urn:microsoft.com/office/officeart/2005/8/layout/radial4"/>
    <dgm:cxn modelId="{94C657CF-90A1-4D7E-B1CB-4D9B18804BAA}" type="presOf" srcId="{E2729B5D-02A6-4747-8B1A-73A4872FFE66}" destId="{FBE69FEB-8765-4981-9CC5-4078C7BB3E2D}" srcOrd="0" destOrd="0" presId="urn:microsoft.com/office/officeart/2005/8/layout/radial4"/>
    <dgm:cxn modelId="{A48E4C52-7F8D-4ADE-8847-27ABD0DFE76E}" srcId="{AF0774A0-915A-427F-B3AF-E45AB9B1F5EC}" destId="{2E70F60B-421D-4633-8F7A-22830B2E6120}" srcOrd="2" destOrd="0" parTransId="{951504EA-A111-4053-AF63-D0AC02299876}" sibTransId="{9DB79F95-14CB-4D87-9E58-04401418358E}"/>
    <dgm:cxn modelId="{931A677D-87AF-43F5-A54B-CAF283710BB2}" type="presOf" srcId="{3FFF79A1-C695-477B-B6CE-D5F15CD14883}" destId="{F7CABB64-77D8-4C9E-91C5-92ED5DA8AFDD}" srcOrd="0" destOrd="0" presId="urn:microsoft.com/office/officeart/2005/8/layout/radial4"/>
    <dgm:cxn modelId="{AF3925A3-C0E5-4774-80B7-D1C41176EE45}" srcId="{E2729B5D-02A6-4747-8B1A-73A4872FFE66}" destId="{AF0774A0-915A-427F-B3AF-E45AB9B1F5EC}" srcOrd="0" destOrd="0" parTransId="{42B25297-19C1-4BF4-86D9-F6D23A2E7612}" sibTransId="{97311A62-EF8A-42B0-86AF-D26B939960E0}"/>
    <dgm:cxn modelId="{CFF2BAB4-54E3-4A6B-AC5F-74C309447D9E}" type="presOf" srcId="{2E70F60B-421D-4633-8F7A-22830B2E6120}" destId="{53A0B54F-F69C-45CD-B12F-AC24D10280D3}" srcOrd="0" destOrd="0" presId="urn:microsoft.com/office/officeart/2005/8/layout/radial4"/>
    <dgm:cxn modelId="{2B1C392F-C885-49E3-917F-DB75107738DC}" type="presOf" srcId="{386E02D2-9315-415E-B82C-9BD9D92356C2}" destId="{990DECB0-2518-4CAB-9D29-3424AC6DFA40}" srcOrd="0" destOrd="0" presId="urn:microsoft.com/office/officeart/2005/8/layout/radial4"/>
    <dgm:cxn modelId="{3456C5F3-28E5-4E78-81DC-1CF12DAFC33F}" srcId="{AF0774A0-915A-427F-B3AF-E45AB9B1F5EC}" destId="{DE20A3D5-B02B-40A8-9103-73197A70B32B}" srcOrd="1" destOrd="0" parTransId="{19B048D0-BDDD-4F9C-B70F-EF572F7C17B2}" sibTransId="{93A936F3-6FD3-4E12-93B0-CEE5E4C698A1}"/>
    <dgm:cxn modelId="{A2B5F55C-944E-4F3C-A63C-51873A0C18D4}" type="presOf" srcId="{DE20A3D5-B02B-40A8-9103-73197A70B32B}" destId="{8937D964-4F49-46A7-99FE-09EF65C6A332}" srcOrd="0" destOrd="0" presId="urn:microsoft.com/office/officeart/2005/8/layout/radial4"/>
    <dgm:cxn modelId="{9A6CAFA3-3D54-40A9-B568-1602784BBCF2}" type="presOf" srcId="{951504EA-A111-4053-AF63-D0AC02299876}" destId="{988F9165-B8E2-48DD-8030-E6C7C6B21A5B}" srcOrd="0" destOrd="0" presId="urn:microsoft.com/office/officeart/2005/8/layout/radial4"/>
    <dgm:cxn modelId="{3A61DA1F-02A5-4220-9F89-319D576595A8}" type="presParOf" srcId="{FBE69FEB-8765-4981-9CC5-4078C7BB3E2D}" destId="{FAB17500-0E39-4C6A-B2E0-F3E0C9297814}" srcOrd="0" destOrd="0" presId="urn:microsoft.com/office/officeart/2005/8/layout/radial4"/>
    <dgm:cxn modelId="{036CF3BD-3CF6-46AA-B543-5D9E25DE0FA4}" type="presParOf" srcId="{FBE69FEB-8765-4981-9CC5-4078C7BB3E2D}" destId="{F7CABB64-77D8-4C9E-91C5-92ED5DA8AFDD}" srcOrd="1" destOrd="0" presId="urn:microsoft.com/office/officeart/2005/8/layout/radial4"/>
    <dgm:cxn modelId="{2A6931BF-2F85-4E41-8133-7147992B1445}" type="presParOf" srcId="{FBE69FEB-8765-4981-9CC5-4078C7BB3E2D}" destId="{990DECB0-2518-4CAB-9D29-3424AC6DFA40}" srcOrd="2" destOrd="0" presId="urn:microsoft.com/office/officeart/2005/8/layout/radial4"/>
    <dgm:cxn modelId="{04F1B047-195C-4309-BD00-D2F47A26BB27}" type="presParOf" srcId="{FBE69FEB-8765-4981-9CC5-4078C7BB3E2D}" destId="{79D89529-6B1B-4D09-82AC-3771D71B7C56}" srcOrd="3" destOrd="0" presId="urn:microsoft.com/office/officeart/2005/8/layout/radial4"/>
    <dgm:cxn modelId="{86054538-4B1A-4182-89CB-A924BB5FBC9F}" type="presParOf" srcId="{FBE69FEB-8765-4981-9CC5-4078C7BB3E2D}" destId="{8937D964-4F49-46A7-99FE-09EF65C6A332}" srcOrd="4" destOrd="0" presId="urn:microsoft.com/office/officeart/2005/8/layout/radial4"/>
    <dgm:cxn modelId="{3B283910-D355-4823-9CD0-0165705B0635}" type="presParOf" srcId="{FBE69FEB-8765-4981-9CC5-4078C7BB3E2D}" destId="{988F9165-B8E2-48DD-8030-E6C7C6B21A5B}" srcOrd="5" destOrd="0" presId="urn:microsoft.com/office/officeart/2005/8/layout/radial4"/>
    <dgm:cxn modelId="{03695051-AA96-4F91-9808-2598CC994FB1}" type="presParOf" srcId="{FBE69FEB-8765-4981-9CC5-4078C7BB3E2D}" destId="{53A0B54F-F69C-45CD-B12F-AC24D10280D3}"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C6FF9-30E8-4C96-BAE1-EA0B5F422B2E}" type="doc">
      <dgm:prSet loTypeId="urn:microsoft.com/office/officeart/2005/8/layout/venn1" loCatId="relationship" qsTypeId="urn:microsoft.com/office/officeart/2005/8/quickstyle/simple1" qsCatId="simple" csTypeId="urn:microsoft.com/office/officeart/2005/8/colors/accent0_1" csCatId="mainScheme" phldr="1"/>
      <dgm:spPr/>
    </dgm:pt>
    <dgm:pt modelId="{1EB4F3CF-818B-4D89-AF0B-80D2A77EAC87}">
      <dgm:prSet phldrT="[Text]" custT="1"/>
      <dgm:spPr/>
      <dgm:t>
        <a:bodyPr/>
        <a:lstStyle/>
        <a:p>
          <a:r>
            <a:rPr lang="de-DE" sz="2000" dirty="0" smtClean="0"/>
            <a:t>Higher Education</a:t>
          </a:r>
          <a:endParaRPr lang="de-DE" sz="2000" dirty="0"/>
        </a:p>
      </dgm:t>
    </dgm:pt>
    <dgm:pt modelId="{247202D0-F29C-41DE-9C9B-47382D607C11}" type="parTrans" cxnId="{A5CC9698-48AA-4D1B-8615-AE5D14DE8111}">
      <dgm:prSet/>
      <dgm:spPr/>
      <dgm:t>
        <a:bodyPr/>
        <a:lstStyle/>
        <a:p>
          <a:endParaRPr lang="de-DE"/>
        </a:p>
      </dgm:t>
    </dgm:pt>
    <dgm:pt modelId="{55DBD92F-9767-41C2-92BC-A15A32EBC242}" type="sibTrans" cxnId="{A5CC9698-48AA-4D1B-8615-AE5D14DE8111}">
      <dgm:prSet/>
      <dgm:spPr/>
      <dgm:t>
        <a:bodyPr/>
        <a:lstStyle/>
        <a:p>
          <a:endParaRPr lang="de-DE"/>
        </a:p>
      </dgm:t>
    </dgm:pt>
    <dgm:pt modelId="{CB1AF899-938F-4F7D-9C07-8EA50E5922D6}">
      <dgm:prSet phldrT="[Text]" custT="1"/>
      <dgm:spPr/>
      <dgm:t>
        <a:bodyPr/>
        <a:lstStyle/>
        <a:p>
          <a:r>
            <a:rPr lang="de-DE" sz="2000" dirty="0" smtClean="0"/>
            <a:t>People</a:t>
          </a:r>
          <a:endParaRPr lang="de-DE" sz="2000" dirty="0"/>
        </a:p>
      </dgm:t>
    </dgm:pt>
    <dgm:pt modelId="{D6EF8C1B-0626-4E69-9DB6-88CDB6B75DB7}" type="parTrans" cxnId="{96949D82-7982-453D-9731-7AD022FDD25C}">
      <dgm:prSet/>
      <dgm:spPr/>
      <dgm:t>
        <a:bodyPr/>
        <a:lstStyle/>
        <a:p>
          <a:endParaRPr lang="de-DE"/>
        </a:p>
      </dgm:t>
    </dgm:pt>
    <dgm:pt modelId="{4AAF0FBD-AB48-40AA-B64C-8A15DC7E23C5}" type="sibTrans" cxnId="{96949D82-7982-453D-9731-7AD022FDD25C}">
      <dgm:prSet/>
      <dgm:spPr/>
      <dgm:t>
        <a:bodyPr/>
        <a:lstStyle/>
        <a:p>
          <a:endParaRPr lang="de-DE"/>
        </a:p>
      </dgm:t>
    </dgm:pt>
    <dgm:pt modelId="{3874D142-F435-4DFB-9A73-8F466B47D510}">
      <dgm:prSet phldrT="[Text]" custT="1"/>
      <dgm:spPr/>
      <dgm:t>
        <a:bodyPr/>
        <a:lstStyle/>
        <a:p>
          <a:r>
            <a:rPr lang="de-DE" sz="2000" dirty="0" smtClean="0"/>
            <a:t>Business</a:t>
          </a:r>
          <a:endParaRPr lang="de-DE" sz="2000" dirty="0"/>
        </a:p>
      </dgm:t>
    </dgm:pt>
    <dgm:pt modelId="{A3B43FA9-D298-458B-A469-64DD33EFB41A}" type="parTrans" cxnId="{B11E2237-50EE-4CFD-8F43-B1DF702C2E69}">
      <dgm:prSet/>
      <dgm:spPr/>
      <dgm:t>
        <a:bodyPr/>
        <a:lstStyle/>
        <a:p>
          <a:endParaRPr lang="de-DE"/>
        </a:p>
      </dgm:t>
    </dgm:pt>
    <dgm:pt modelId="{A7EA9A8B-CAF7-4EC5-9C79-EEE03E0E2380}" type="sibTrans" cxnId="{B11E2237-50EE-4CFD-8F43-B1DF702C2E69}">
      <dgm:prSet/>
      <dgm:spPr/>
      <dgm:t>
        <a:bodyPr/>
        <a:lstStyle/>
        <a:p>
          <a:endParaRPr lang="de-DE"/>
        </a:p>
      </dgm:t>
    </dgm:pt>
    <dgm:pt modelId="{141E13C3-E10B-40A9-9E6E-52FBD1A9D50A}" type="pres">
      <dgm:prSet presAssocID="{733C6FF9-30E8-4C96-BAE1-EA0B5F422B2E}" presName="compositeShape" presStyleCnt="0">
        <dgm:presLayoutVars>
          <dgm:chMax val="7"/>
          <dgm:dir/>
          <dgm:resizeHandles val="exact"/>
        </dgm:presLayoutVars>
      </dgm:prSet>
      <dgm:spPr/>
    </dgm:pt>
    <dgm:pt modelId="{5243383A-E1CE-40EA-9245-0772F4607E3B}" type="pres">
      <dgm:prSet presAssocID="{1EB4F3CF-818B-4D89-AF0B-80D2A77EAC87}" presName="circ1" presStyleLbl="vennNode1" presStyleIdx="0" presStyleCnt="3" custScaleX="135480" custScaleY="130006"/>
      <dgm:spPr/>
      <dgm:t>
        <a:bodyPr/>
        <a:lstStyle/>
        <a:p>
          <a:endParaRPr lang="de-DE"/>
        </a:p>
      </dgm:t>
    </dgm:pt>
    <dgm:pt modelId="{EE5551A9-909F-41A0-82EF-709F613AE256}" type="pres">
      <dgm:prSet presAssocID="{1EB4F3CF-818B-4D89-AF0B-80D2A77EAC87}" presName="circ1Tx" presStyleLbl="revTx" presStyleIdx="0" presStyleCnt="0">
        <dgm:presLayoutVars>
          <dgm:chMax val="0"/>
          <dgm:chPref val="0"/>
          <dgm:bulletEnabled val="1"/>
        </dgm:presLayoutVars>
      </dgm:prSet>
      <dgm:spPr/>
      <dgm:t>
        <a:bodyPr/>
        <a:lstStyle/>
        <a:p>
          <a:endParaRPr lang="de-DE"/>
        </a:p>
      </dgm:t>
    </dgm:pt>
    <dgm:pt modelId="{4081D618-7A88-424F-9379-6A0FF92B6B14}" type="pres">
      <dgm:prSet presAssocID="{CB1AF899-938F-4F7D-9C07-8EA50E5922D6}" presName="circ2" presStyleLbl="vennNode1" presStyleIdx="1" presStyleCnt="3" custScaleX="135480" custScaleY="130006"/>
      <dgm:spPr/>
      <dgm:t>
        <a:bodyPr/>
        <a:lstStyle/>
        <a:p>
          <a:endParaRPr lang="de-DE"/>
        </a:p>
      </dgm:t>
    </dgm:pt>
    <dgm:pt modelId="{F7DA31BC-84DB-4D73-84B4-AB82F958AE44}" type="pres">
      <dgm:prSet presAssocID="{CB1AF899-938F-4F7D-9C07-8EA50E5922D6}" presName="circ2Tx" presStyleLbl="revTx" presStyleIdx="0" presStyleCnt="0">
        <dgm:presLayoutVars>
          <dgm:chMax val="0"/>
          <dgm:chPref val="0"/>
          <dgm:bulletEnabled val="1"/>
        </dgm:presLayoutVars>
      </dgm:prSet>
      <dgm:spPr/>
      <dgm:t>
        <a:bodyPr/>
        <a:lstStyle/>
        <a:p>
          <a:endParaRPr lang="de-DE"/>
        </a:p>
      </dgm:t>
    </dgm:pt>
    <dgm:pt modelId="{38F6C9D2-5C03-45C9-8CC3-D5B97AE62BC6}" type="pres">
      <dgm:prSet presAssocID="{3874D142-F435-4DFB-9A73-8F466B47D510}" presName="circ3" presStyleLbl="vennNode1" presStyleIdx="2" presStyleCnt="3" custScaleX="135480" custScaleY="130006"/>
      <dgm:spPr/>
      <dgm:t>
        <a:bodyPr/>
        <a:lstStyle/>
        <a:p>
          <a:endParaRPr lang="de-DE"/>
        </a:p>
      </dgm:t>
    </dgm:pt>
    <dgm:pt modelId="{A5794A28-DE85-4E20-95A1-DFD3BCE99243}" type="pres">
      <dgm:prSet presAssocID="{3874D142-F435-4DFB-9A73-8F466B47D510}" presName="circ3Tx" presStyleLbl="revTx" presStyleIdx="0" presStyleCnt="0">
        <dgm:presLayoutVars>
          <dgm:chMax val="0"/>
          <dgm:chPref val="0"/>
          <dgm:bulletEnabled val="1"/>
        </dgm:presLayoutVars>
      </dgm:prSet>
      <dgm:spPr/>
      <dgm:t>
        <a:bodyPr/>
        <a:lstStyle/>
        <a:p>
          <a:endParaRPr lang="de-DE"/>
        </a:p>
      </dgm:t>
    </dgm:pt>
  </dgm:ptLst>
  <dgm:cxnLst>
    <dgm:cxn modelId="{4ED90A1E-31D1-4CBA-9212-87F351320E81}" type="presOf" srcId="{CB1AF899-938F-4F7D-9C07-8EA50E5922D6}" destId="{4081D618-7A88-424F-9379-6A0FF92B6B14}" srcOrd="0" destOrd="0" presId="urn:microsoft.com/office/officeart/2005/8/layout/venn1"/>
    <dgm:cxn modelId="{96949D82-7982-453D-9731-7AD022FDD25C}" srcId="{733C6FF9-30E8-4C96-BAE1-EA0B5F422B2E}" destId="{CB1AF899-938F-4F7D-9C07-8EA50E5922D6}" srcOrd="1" destOrd="0" parTransId="{D6EF8C1B-0626-4E69-9DB6-88CDB6B75DB7}" sibTransId="{4AAF0FBD-AB48-40AA-B64C-8A15DC7E23C5}"/>
    <dgm:cxn modelId="{59961FA1-EBDA-41F8-9EE0-E2F620FDA099}" type="presOf" srcId="{1EB4F3CF-818B-4D89-AF0B-80D2A77EAC87}" destId="{EE5551A9-909F-41A0-82EF-709F613AE256}" srcOrd="1" destOrd="0" presId="urn:microsoft.com/office/officeart/2005/8/layout/venn1"/>
    <dgm:cxn modelId="{84A3CC71-BD36-4308-A1FD-840C8E77C223}" type="presOf" srcId="{CB1AF899-938F-4F7D-9C07-8EA50E5922D6}" destId="{F7DA31BC-84DB-4D73-84B4-AB82F958AE44}" srcOrd="1" destOrd="0" presId="urn:microsoft.com/office/officeart/2005/8/layout/venn1"/>
    <dgm:cxn modelId="{7D492982-135F-4AB1-8880-6E774C6A158D}" type="presOf" srcId="{1EB4F3CF-818B-4D89-AF0B-80D2A77EAC87}" destId="{5243383A-E1CE-40EA-9245-0772F4607E3B}" srcOrd="0" destOrd="0" presId="urn:microsoft.com/office/officeart/2005/8/layout/venn1"/>
    <dgm:cxn modelId="{B11E2237-50EE-4CFD-8F43-B1DF702C2E69}" srcId="{733C6FF9-30E8-4C96-BAE1-EA0B5F422B2E}" destId="{3874D142-F435-4DFB-9A73-8F466B47D510}" srcOrd="2" destOrd="0" parTransId="{A3B43FA9-D298-458B-A469-64DD33EFB41A}" sibTransId="{A7EA9A8B-CAF7-4EC5-9C79-EEE03E0E2380}"/>
    <dgm:cxn modelId="{C503CC07-7F6D-439F-B657-7D5BD02E9711}" type="presOf" srcId="{3874D142-F435-4DFB-9A73-8F466B47D510}" destId="{38F6C9D2-5C03-45C9-8CC3-D5B97AE62BC6}" srcOrd="0" destOrd="0" presId="urn:microsoft.com/office/officeart/2005/8/layout/venn1"/>
    <dgm:cxn modelId="{9008CB87-EDA4-4FB2-965E-75CD2BFF14F3}" type="presOf" srcId="{733C6FF9-30E8-4C96-BAE1-EA0B5F422B2E}" destId="{141E13C3-E10B-40A9-9E6E-52FBD1A9D50A}" srcOrd="0" destOrd="0" presId="urn:microsoft.com/office/officeart/2005/8/layout/venn1"/>
    <dgm:cxn modelId="{BAE89785-2D85-4660-9AE0-5592D8273B86}" type="presOf" srcId="{3874D142-F435-4DFB-9A73-8F466B47D510}" destId="{A5794A28-DE85-4E20-95A1-DFD3BCE99243}" srcOrd="1" destOrd="0" presId="urn:microsoft.com/office/officeart/2005/8/layout/venn1"/>
    <dgm:cxn modelId="{A5CC9698-48AA-4D1B-8615-AE5D14DE8111}" srcId="{733C6FF9-30E8-4C96-BAE1-EA0B5F422B2E}" destId="{1EB4F3CF-818B-4D89-AF0B-80D2A77EAC87}" srcOrd="0" destOrd="0" parTransId="{247202D0-F29C-41DE-9C9B-47382D607C11}" sibTransId="{55DBD92F-9767-41C2-92BC-A15A32EBC242}"/>
    <dgm:cxn modelId="{836D55C0-F0E9-46E9-9DA3-AE375066287B}" type="presParOf" srcId="{141E13C3-E10B-40A9-9E6E-52FBD1A9D50A}" destId="{5243383A-E1CE-40EA-9245-0772F4607E3B}" srcOrd="0" destOrd="0" presId="urn:microsoft.com/office/officeart/2005/8/layout/venn1"/>
    <dgm:cxn modelId="{772687E0-C3FE-42A6-9FBB-B6DE7A60AF20}" type="presParOf" srcId="{141E13C3-E10B-40A9-9E6E-52FBD1A9D50A}" destId="{EE5551A9-909F-41A0-82EF-709F613AE256}" srcOrd="1" destOrd="0" presId="urn:microsoft.com/office/officeart/2005/8/layout/venn1"/>
    <dgm:cxn modelId="{045FCCD9-3014-4F22-9D3A-865FCAFB4BF3}" type="presParOf" srcId="{141E13C3-E10B-40A9-9E6E-52FBD1A9D50A}" destId="{4081D618-7A88-424F-9379-6A0FF92B6B14}" srcOrd="2" destOrd="0" presId="urn:microsoft.com/office/officeart/2005/8/layout/venn1"/>
    <dgm:cxn modelId="{E2D8797F-83B4-45D7-9E48-348E7061C8A8}" type="presParOf" srcId="{141E13C3-E10B-40A9-9E6E-52FBD1A9D50A}" destId="{F7DA31BC-84DB-4D73-84B4-AB82F958AE44}" srcOrd="3" destOrd="0" presId="urn:microsoft.com/office/officeart/2005/8/layout/venn1"/>
    <dgm:cxn modelId="{D7C76490-8154-4BEC-AFF7-93A5C309938C}" type="presParOf" srcId="{141E13C3-E10B-40A9-9E6E-52FBD1A9D50A}" destId="{38F6C9D2-5C03-45C9-8CC3-D5B97AE62BC6}" srcOrd="4" destOrd="0" presId="urn:microsoft.com/office/officeart/2005/8/layout/venn1"/>
    <dgm:cxn modelId="{EB1A4FBA-EF15-4F06-A537-404C97D68310}" type="presParOf" srcId="{141E13C3-E10B-40A9-9E6E-52FBD1A9D50A}" destId="{A5794A28-DE85-4E20-95A1-DFD3BCE9924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31F6A-712C-4235-89D0-0924A06C12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7C4F95DA-2962-4DD2-98DA-59A41FEC6713}">
      <dgm:prSet phldrT="[Text]"/>
      <dgm:spPr/>
      <dgm:t>
        <a:bodyPr/>
        <a:lstStyle/>
        <a:p>
          <a:r>
            <a:rPr lang="de-DE" dirty="0" smtClean="0">
              <a:solidFill>
                <a:schemeClr val="tx1"/>
              </a:solidFill>
            </a:rPr>
            <a:t>Development </a:t>
          </a:r>
          <a:r>
            <a:rPr lang="de-DE" dirty="0" err="1" smtClean="0">
              <a:solidFill>
                <a:schemeClr val="tx1"/>
              </a:solidFill>
            </a:rPr>
            <a:t>of</a:t>
          </a:r>
          <a:r>
            <a:rPr lang="de-DE" dirty="0" smtClean="0">
              <a:solidFill>
                <a:schemeClr val="tx1"/>
              </a:solidFill>
            </a:rPr>
            <a:t> </a:t>
          </a:r>
          <a:r>
            <a:rPr lang="de-DE" dirty="0" err="1" smtClean="0">
              <a:solidFill>
                <a:schemeClr val="tx1"/>
              </a:solidFill>
            </a:rPr>
            <a:t>service</a:t>
          </a:r>
          <a:r>
            <a:rPr lang="de-DE" dirty="0" smtClean="0">
              <a:solidFill>
                <a:schemeClr val="tx1"/>
              </a:solidFill>
            </a:rPr>
            <a:t> </a:t>
          </a:r>
          <a:r>
            <a:rPr lang="de-DE" dirty="0" err="1" smtClean="0">
              <a:solidFill>
                <a:schemeClr val="tx1"/>
              </a:solidFill>
            </a:rPr>
            <a:t>program</a:t>
          </a:r>
          <a:endParaRPr lang="de-DE" dirty="0">
            <a:solidFill>
              <a:schemeClr val="tx1"/>
            </a:solidFill>
          </a:endParaRPr>
        </a:p>
      </dgm:t>
    </dgm:pt>
    <dgm:pt modelId="{4399147B-036E-4FF9-BC55-54B347FB8FA2}" type="parTrans" cxnId="{FC154FA7-AEE5-48A9-AFB2-560370A57131}">
      <dgm:prSet/>
      <dgm:spPr/>
      <dgm:t>
        <a:bodyPr/>
        <a:lstStyle/>
        <a:p>
          <a:endParaRPr lang="de-DE"/>
        </a:p>
      </dgm:t>
    </dgm:pt>
    <dgm:pt modelId="{55908035-9731-4F82-9739-6572825A43D1}" type="sibTrans" cxnId="{FC154FA7-AEE5-48A9-AFB2-560370A57131}">
      <dgm:prSet/>
      <dgm:spPr/>
      <dgm:t>
        <a:bodyPr/>
        <a:lstStyle/>
        <a:p>
          <a:endParaRPr lang="de-DE"/>
        </a:p>
      </dgm:t>
    </dgm:pt>
    <dgm:pt modelId="{FD112413-4278-40D6-914E-0916983FDC06}">
      <dgm:prSet phldrT="[Text]"/>
      <dgm:spPr/>
      <dgm:t>
        <a:bodyPr/>
        <a:lstStyle/>
        <a:p>
          <a:r>
            <a:rPr lang="de-DE" dirty="0" smtClean="0"/>
            <a:t>Basic </a:t>
          </a:r>
          <a:r>
            <a:rPr lang="de-DE" dirty="0" err="1" smtClean="0"/>
            <a:t>services</a:t>
          </a:r>
          <a:r>
            <a:rPr lang="de-DE" dirty="0" smtClean="0"/>
            <a:t> (e.g. </a:t>
          </a:r>
          <a:r>
            <a:rPr lang="de-DE" dirty="0" err="1" smtClean="0"/>
            <a:t>space</a:t>
          </a:r>
          <a:r>
            <a:rPr lang="de-DE" dirty="0" smtClean="0"/>
            <a:t> </a:t>
          </a:r>
          <a:r>
            <a:rPr lang="de-DE" dirty="0" err="1" smtClean="0"/>
            <a:t>secretarial</a:t>
          </a:r>
          <a:r>
            <a:rPr lang="de-DE" dirty="0" smtClean="0"/>
            <a:t> </a:t>
          </a:r>
          <a:r>
            <a:rPr lang="de-DE" dirty="0" err="1" smtClean="0"/>
            <a:t>services</a:t>
          </a:r>
          <a:r>
            <a:rPr lang="de-DE" dirty="0" smtClean="0"/>
            <a:t>, </a:t>
          </a:r>
          <a:r>
            <a:rPr lang="de-DE" dirty="0" err="1" smtClean="0"/>
            <a:t>infrastruture</a:t>
          </a:r>
          <a:r>
            <a:rPr lang="de-DE" dirty="0" smtClean="0"/>
            <a:t>, IT </a:t>
          </a:r>
          <a:r>
            <a:rPr lang="de-DE" dirty="0" err="1" smtClean="0"/>
            <a:t>service</a:t>
          </a:r>
          <a:r>
            <a:rPr lang="de-DE" dirty="0" smtClean="0"/>
            <a:t>)</a:t>
          </a:r>
          <a:endParaRPr lang="de-DE" dirty="0"/>
        </a:p>
      </dgm:t>
    </dgm:pt>
    <dgm:pt modelId="{21723ACF-8500-4291-9ADD-B78906C781F0}" type="parTrans" cxnId="{15337598-1B18-4696-AF15-F3879445E0D1}">
      <dgm:prSet/>
      <dgm:spPr/>
      <dgm:t>
        <a:bodyPr/>
        <a:lstStyle/>
        <a:p>
          <a:endParaRPr lang="de-DE"/>
        </a:p>
      </dgm:t>
    </dgm:pt>
    <dgm:pt modelId="{CD6CAFFF-3FF0-487F-A852-49E0CEAE0160}" type="sibTrans" cxnId="{15337598-1B18-4696-AF15-F3879445E0D1}">
      <dgm:prSet/>
      <dgm:spPr/>
      <dgm:t>
        <a:bodyPr/>
        <a:lstStyle/>
        <a:p>
          <a:endParaRPr lang="de-DE"/>
        </a:p>
      </dgm:t>
    </dgm:pt>
    <dgm:pt modelId="{CB20807B-D8F0-4670-B3DF-C4692D709CEB}">
      <dgm:prSet phldrT="[Text]"/>
      <dgm:spPr/>
      <dgm:t>
        <a:bodyPr/>
        <a:lstStyle/>
        <a:p>
          <a:r>
            <a:rPr lang="de-DE" dirty="0" smtClean="0"/>
            <a:t>Additional </a:t>
          </a:r>
          <a:r>
            <a:rPr lang="de-DE" dirty="0" err="1" smtClean="0"/>
            <a:t>services</a:t>
          </a:r>
          <a:r>
            <a:rPr lang="de-DE" dirty="0" smtClean="0"/>
            <a:t> (e.g. </a:t>
          </a:r>
          <a:r>
            <a:rPr lang="de-DE" dirty="0" err="1" smtClean="0"/>
            <a:t>consulting</a:t>
          </a:r>
          <a:r>
            <a:rPr lang="de-DE" dirty="0" smtClean="0"/>
            <a:t> &amp; </a:t>
          </a:r>
          <a:r>
            <a:rPr lang="de-DE" dirty="0" err="1" smtClean="0"/>
            <a:t>advisory</a:t>
          </a:r>
          <a:r>
            <a:rPr lang="de-DE" dirty="0" smtClean="0"/>
            <a:t>, </a:t>
          </a:r>
          <a:r>
            <a:rPr lang="de-DE" dirty="0" err="1" smtClean="0"/>
            <a:t>training</a:t>
          </a:r>
          <a:r>
            <a:rPr lang="de-DE" dirty="0" smtClean="0"/>
            <a:t>, </a:t>
          </a:r>
          <a:r>
            <a:rPr lang="de-DE" dirty="0" err="1" smtClean="0"/>
            <a:t>marketing</a:t>
          </a:r>
          <a:r>
            <a:rPr lang="de-DE" dirty="0" smtClean="0"/>
            <a:t>, </a:t>
          </a:r>
          <a:r>
            <a:rPr lang="de-DE" dirty="0" err="1" smtClean="0"/>
            <a:t>accounting</a:t>
          </a:r>
          <a:r>
            <a:rPr lang="de-DE" dirty="0" smtClean="0"/>
            <a:t>)</a:t>
          </a:r>
          <a:endParaRPr lang="de-DE" dirty="0"/>
        </a:p>
      </dgm:t>
    </dgm:pt>
    <dgm:pt modelId="{CFA1B503-12BC-4835-B9E9-C8A14DBF7259}" type="parTrans" cxnId="{438F3CF1-FF1D-4889-8459-A5FF74092AED}">
      <dgm:prSet/>
      <dgm:spPr/>
      <dgm:t>
        <a:bodyPr/>
        <a:lstStyle/>
        <a:p>
          <a:endParaRPr lang="de-DE"/>
        </a:p>
      </dgm:t>
    </dgm:pt>
    <dgm:pt modelId="{F4A2635E-DC0E-4FC1-8F02-DB0EF8F5A044}" type="sibTrans" cxnId="{438F3CF1-FF1D-4889-8459-A5FF74092AED}">
      <dgm:prSet/>
      <dgm:spPr/>
      <dgm:t>
        <a:bodyPr/>
        <a:lstStyle/>
        <a:p>
          <a:endParaRPr lang="de-DE"/>
        </a:p>
      </dgm:t>
    </dgm:pt>
    <dgm:pt modelId="{D5CB9205-B2A6-41CD-8070-11C93BAB9BCB}">
      <dgm:prSet phldrT="[Text]"/>
      <dgm:spPr/>
      <dgm:t>
        <a:bodyPr/>
        <a:lstStyle/>
        <a:p>
          <a:r>
            <a:rPr lang="de-DE" dirty="0" err="1" smtClean="0">
              <a:solidFill>
                <a:schemeClr val="tx1"/>
              </a:solidFill>
            </a:rPr>
            <a:t>Improvement</a:t>
          </a:r>
          <a:r>
            <a:rPr lang="de-DE" dirty="0" smtClean="0">
              <a:solidFill>
                <a:schemeClr val="tx1"/>
              </a:solidFill>
            </a:rPr>
            <a:t> </a:t>
          </a:r>
          <a:r>
            <a:rPr lang="de-DE" dirty="0" err="1" smtClean="0">
              <a:solidFill>
                <a:schemeClr val="tx1"/>
              </a:solidFill>
            </a:rPr>
            <a:t>of</a:t>
          </a:r>
          <a:r>
            <a:rPr lang="de-DE" dirty="0" smtClean="0">
              <a:solidFill>
                <a:schemeClr val="tx1"/>
              </a:solidFill>
            </a:rPr>
            <a:t> </a:t>
          </a:r>
          <a:r>
            <a:rPr lang="de-DE" dirty="0" err="1" smtClean="0">
              <a:solidFill>
                <a:schemeClr val="tx1"/>
              </a:solidFill>
            </a:rPr>
            <a:t>the</a:t>
          </a:r>
          <a:r>
            <a:rPr lang="de-DE" dirty="0" smtClean="0">
              <a:solidFill>
                <a:schemeClr val="tx1"/>
              </a:solidFill>
            </a:rPr>
            <a:t> </a:t>
          </a:r>
          <a:r>
            <a:rPr lang="de-DE" dirty="0" err="1" smtClean="0">
              <a:solidFill>
                <a:schemeClr val="tx1"/>
              </a:solidFill>
            </a:rPr>
            <a:t>delivery</a:t>
          </a:r>
          <a:endParaRPr lang="de-DE" dirty="0">
            <a:solidFill>
              <a:schemeClr val="tx1"/>
            </a:solidFill>
          </a:endParaRPr>
        </a:p>
      </dgm:t>
    </dgm:pt>
    <dgm:pt modelId="{66F48000-CA89-4DB2-B953-3FC234B95FDC}" type="parTrans" cxnId="{00443C42-1BDA-4A19-A8D7-58E612CE60AE}">
      <dgm:prSet/>
      <dgm:spPr/>
      <dgm:t>
        <a:bodyPr/>
        <a:lstStyle/>
        <a:p>
          <a:endParaRPr lang="de-DE"/>
        </a:p>
      </dgm:t>
    </dgm:pt>
    <dgm:pt modelId="{289F040B-34E8-45D7-8CCF-EB5C44066714}" type="sibTrans" cxnId="{00443C42-1BDA-4A19-A8D7-58E612CE60AE}">
      <dgm:prSet/>
      <dgm:spPr/>
      <dgm:t>
        <a:bodyPr/>
        <a:lstStyle/>
        <a:p>
          <a:endParaRPr lang="de-DE"/>
        </a:p>
      </dgm:t>
    </dgm:pt>
    <dgm:pt modelId="{396EBBF9-9F4F-4975-BCE0-CA668293C4DE}">
      <dgm:prSet phldrT="[Text]"/>
      <dgm:spPr/>
      <dgm:t>
        <a:bodyPr/>
        <a:lstStyle/>
        <a:p>
          <a:r>
            <a:rPr lang="de-DE" dirty="0" smtClean="0"/>
            <a:t>Clear </a:t>
          </a:r>
          <a:r>
            <a:rPr lang="de-DE" dirty="0" err="1" smtClean="0"/>
            <a:t>descriptions</a:t>
          </a:r>
          <a:r>
            <a:rPr lang="de-DE" dirty="0" smtClean="0"/>
            <a:t> </a:t>
          </a:r>
          <a:r>
            <a:rPr lang="de-DE" dirty="0" err="1" smtClean="0"/>
            <a:t>and</a:t>
          </a:r>
          <a:r>
            <a:rPr lang="de-DE" dirty="0" smtClean="0"/>
            <a:t> easy </a:t>
          </a:r>
          <a:r>
            <a:rPr lang="de-DE" dirty="0" err="1" smtClean="0"/>
            <a:t>to</a:t>
          </a:r>
          <a:r>
            <a:rPr lang="de-DE" dirty="0" smtClean="0"/>
            <a:t> understand</a:t>
          </a:r>
          <a:endParaRPr lang="de-DE" dirty="0"/>
        </a:p>
      </dgm:t>
    </dgm:pt>
    <dgm:pt modelId="{0A6A98B3-A710-4B09-8A54-2FF430FC3442}" type="parTrans" cxnId="{A8C68933-0026-4102-8D08-35509D96557C}">
      <dgm:prSet/>
      <dgm:spPr/>
      <dgm:t>
        <a:bodyPr/>
        <a:lstStyle/>
        <a:p>
          <a:endParaRPr lang="de-DE"/>
        </a:p>
      </dgm:t>
    </dgm:pt>
    <dgm:pt modelId="{A5D56592-D903-4352-901D-8655337616AF}" type="sibTrans" cxnId="{A8C68933-0026-4102-8D08-35509D96557C}">
      <dgm:prSet/>
      <dgm:spPr/>
      <dgm:t>
        <a:bodyPr/>
        <a:lstStyle/>
        <a:p>
          <a:endParaRPr lang="de-DE"/>
        </a:p>
      </dgm:t>
    </dgm:pt>
    <dgm:pt modelId="{3A45BD95-EB4A-474D-9357-62A2DCE42A3B}">
      <dgm:prSet phldrT="[Text]"/>
      <dgm:spPr/>
      <dgm:t>
        <a:bodyPr/>
        <a:lstStyle/>
        <a:p>
          <a:r>
            <a:rPr lang="de-DE" dirty="0" smtClean="0"/>
            <a:t>Time </a:t>
          </a:r>
          <a:r>
            <a:rPr lang="de-DE" dirty="0" err="1" smtClean="0"/>
            <a:t>for</a:t>
          </a:r>
          <a:r>
            <a:rPr lang="de-DE" dirty="0" smtClean="0"/>
            <a:t> </a:t>
          </a:r>
          <a:r>
            <a:rPr lang="de-DE" dirty="0" err="1" smtClean="0"/>
            <a:t>service</a:t>
          </a:r>
          <a:r>
            <a:rPr lang="de-DE" dirty="0" smtClean="0"/>
            <a:t> </a:t>
          </a:r>
          <a:r>
            <a:rPr lang="de-DE" dirty="0" err="1" smtClean="0"/>
            <a:t>completion</a:t>
          </a:r>
          <a:endParaRPr lang="de-DE" dirty="0"/>
        </a:p>
      </dgm:t>
    </dgm:pt>
    <dgm:pt modelId="{80E0496B-0E40-45DF-BF9A-C903C11998E1}" type="parTrans" cxnId="{1EDD7859-F4DF-4AC9-B0D7-3C268331887D}">
      <dgm:prSet/>
      <dgm:spPr/>
      <dgm:t>
        <a:bodyPr/>
        <a:lstStyle/>
        <a:p>
          <a:endParaRPr lang="de-DE"/>
        </a:p>
      </dgm:t>
    </dgm:pt>
    <dgm:pt modelId="{323EBD8E-2328-4E14-AD3C-8043041ED498}" type="sibTrans" cxnId="{1EDD7859-F4DF-4AC9-B0D7-3C268331887D}">
      <dgm:prSet/>
      <dgm:spPr/>
      <dgm:t>
        <a:bodyPr/>
        <a:lstStyle/>
        <a:p>
          <a:endParaRPr lang="de-DE"/>
        </a:p>
      </dgm:t>
    </dgm:pt>
    <dgm:pt modelId="{EBDD7354-A584-4590-8661-7AD05A2D63AB}">
      <dgm:prSet phldrT="[Text]"/>
      <dgm:spPr/>
      <dgm:t>
        <a:bodyPr/>
        <a:lstStyle/>
        <a:p>
          <a:r>
            <a:rPr lang="de-DE" dirty="0" smtClean="0">
              <a:solidFill>
                <a:schemeClr val="tx1"/>
              </a:solidFill>
            </a:rPr>
            <a:t>Trainings </a:t>
          </a:r>
          <a:r>
            <a:rPr lang="de-DE" dirty="0" err="1" smtClean="0">
              <a:solidFill>
                <a:schemeClr val="tx1"/>
              </a:solidFill>
            </a:rPr>
            <a:t>of</a:t>
          </a:r>
          <a:r>
            <a:rPr lang="de-DE" dirty="0" smtClean="0">
              <a:solidFill>
                <a:schemeClr val="tx1"/>
              </a:solidFill>
            </a:rPr>
            <a:t> </a:t>
          </a:r>
          <a:r>
            <a:rPr lang="de-DE" dirty="0" err="1" smtClean="0">
              <a:solidFill>
                <a:schemeClr val="tx1"/>
              </a:solidFill>
            </a:rPr>
            <a:t>staff</a:t>
          </a:r>
          <a:endParaRPr lang="de-DE" dirty="0">
            <a:solidFill>
              <a:schemeClr val="tx1"/>
            </a:solidFill>
          </a:endParaRPr>
        </a:p>
      </dgm:t>
    </dgm:pt>
    <dgm:pt modelId="{DF41C977-4E78-4EFA-8B91-A4764E234C21}" type="parTrans" cxnId="{70B502A4-43DC-4B12-9B9D-49AA8B150F44}">
      <dgm:prSet/>
      <dgm:spPr/>
      <dgm:t>
        <a:bodyPr/>
        <a:lstStyle/>
        <a:p>
          <a:endParaRPr lang="de-DE"/>
        </a:p>
      </dgm:t>
    </dgm:pt>
    <dgm:pt modelId="{E9221A99-B8BF-451D-810F-45DCBC06D39D}" type="sibTrans" cxnId="{70B502A4-43DC-4B12-9B9D-49AA8B150F44}">
      <dgm:prSet/>
      <dgm:spPr/>
      <dgm:t>
        <a:bodyPr/>
        <a:lstStyle/>
        <a:p>
          <a:endParaRPr lang="de-DE"/>
        </a:p>
      </dgm:t>
    </dgm:pt>
    <dgm:pt modelId="{E89DAE6A-0791-4064-B237-6F8A1DE25398}">
      <dgm:prSet phldrT="[Text]"/>
      <dgm:spPr/>
      <dgm:t>
        <a:bodyPr/>
        <a:lstStyle/>
        <a:p>
          <a:r>
            <a:rPr lang="de-DE" dirty="0" smtClean="0"/>
            <a:t>High </a:t>
          </a:r>
          <a:r>
            <a:rPr lang="de-DE" dirty="0" err="1" smtClean="0"/>
            <a:t>quality</a:t>
          </a:r>
          <a:r>
            <a:rPr lang="de-DE" dirty="0" smtClean="0"/>
            <a:t> </a:t>
          </a:r>
          <a:r>
            <a:rPr lang="de-DE" dirty="0" err="1" smtClean="0"/>
            <a:t>services</a:t>
          </a:r>
          <a:r>
            <a:rPr lang="de-DE" dirty="0" smtClean="0"/>
            <a:t> (</a:t>
          </a:r>
          <a:r>
            <a:rPr lang="de-DE" dirty="0" err="1" smtClean="0"/>
            <a:t>no</a:t>
          </a:r>
          <a:r>
            <a:rPr lang="de-DE" dirty="0" smtClean="0"/>
            <a:t> </a:t>
          </a:r>
          <a:r>
            <a:rPr lang="de-DE" dirty="0" err="1" smtClean="0"/>
            <a:t>dublication</a:t>
          </a:r>
          <a:r>
            <a:rPr lang="de-DE" dirty="0" smtClean="0"/>
            <a:t>)</a:t>
          </a:r>
          <a:endParaRPr lang="de-DE" dirty="0"/>
        </a:p>
      </dgm:t>
    </dgm:pt>
    <dgm:pt modelId="{487A6CB0-C8BD-4074-9F8B-46D383A95E21}" type="parTrans" cxnId="{AC72DE4A-E4D8-4620-AAF4-EF26993C6A6C}">
      <dgm:prSet/>
      <dgm:spPr/>
      <dgm:t>
        <a:bodyPr/>
        <a:lstStyle/>
        <a:p>
          <a:endParaRPr lang="de-DE"/>
        </a:p>
      </dgm:t>
    </dgm:pt>
    <dgm:pt modelId="{0FBDBEE3-CA3F-4419-A8AA-80B8C99371F0}" type="sibTrans" cxnId="{AC72DE4A-E4D8-4620-AAF4-EF26993C6A6C}">
      <dgm:prSet/>
      <dgm:spPr/>
      <dgm:t>
        <a:bodyPr/>
        <a:lstStyle/>
        <a:p>
          <a:endParaRPr lang="de-DE"/>
        </a:p>
      </dgm:t>
    </dgm:pt>
    <dgm:pt modelId="{2068E4A1-688A-4FD9-9EFE-6F826F90F82E}">
      <dgm:prSet phldrT="[Text]"/>
      <dgm:spPr/>
      <dgm:t>
        <a:bodyPr/>
        <a:lstStyle/>
        <a:p>
          <a:r>
            <a:rPr lang="de-DE" dirty="0" smtClean="0"/>
            <a:t>Different </a:t>
          </a:r>
          <a:r>
            <a:rPr lang="de-DE" dirty="0" err="1" smtClean="0"/>
            <a:t>specific</a:t>
          </a:r>
          <a:r>
            <a:rPr lang="de-DE" dirty="0" smtClean="0"/>
            <a:t> </a:t>
          </a:r>
          <a:r>
            <a:rPr lang="de-DE" dirty="0" err="1" smtClean="0"/>
            <a:t>needs</a:t>
          </a:r>
          <a:endParaRPr lang="de-DE" dirty="0"/>
        </a:p>
      </dgm:t>
    </dgm:pt>
    <dgm:pt modelId="{E1BA222D-AC7F-4AAA-BB24-F576A02BC5E5}" type="parTrans" cxnId="{713CD9AE-113A-4456-A1AD-F182AAA7A881}">
      <dgm:prSet/>
      <dgm:spPr/>
      <dgm:t>
        <a:bodyPr/>
        <a:lstStyle/>
        <a:p>
          <a:endParaRPr lang="de-DE"/>
        </a:p>
      </dgm:t>
    </dgm:pt>
    <dgm:pt modelId="{5BA4F685-A2C9-44FA-9AB6-A4DB43B7FFCD}" type="sibTrans" cxnId="{713CD9AE-113A-4456-A1AD-F182AAA7A881}">
      <dgm:prSet/>
      <dgm:spPr/>
      <dgm:t>
        <a:bodyPr/>
        <a:lstStyle/>
        <a:p>
          <a:endParaRPr lang="de-DE"/>
        </a:p>
      </dgm:t>
    </dgm:pt>
    <dgm:pt modelId="{9001A4D5-8467-4C06-9CBD-CBAC1E03E9C2}">
      <dgm:prSet phldrT="[Text]"/>
      <dgm:spPr/>
      <dgm:t>
        <a:bodyPr/>
        <a:lstStyle/>
        <a:p>
          <a:r>
            <a:rPr lang="de-DE" dirty="0" err="1" smtClean="0"/>
            <a:t>Advanced</a:t>
          </a:r>
          <a:r>
            <a:rPr lang="de-DE" dirty="0" smtClean="0"/>
            <a:t> </a:t>
          </a:r>
          <a:r>
            <a:rPr lang="de-DE" dirty="0" err="1" smtClean="0"/>
            <a:t>services</a:t>
          </a:r>
          <a:r>
            <a:rPr lang="de-DE" dirty="0" smtClean="0"/>
            <a:t> (e.g. </a:t>
          </a:r>
          <a:r>
            <a:rPr lang="de-DE" dirty="0" err="1" smtClean="0"/>
            <a:t>specialzed</a:t>
          </a:r>
          <a:r>
            <a:rPr lang="de-DE" dirty="0" smtClean="0"/>
            <a:t> </a:t>
          </a:r>
          <a:r>
            <a:rPr lang="de-DE" dirty="0" err="1" smtClean="0"/>
            <a:t>equipment</a:t>
          </a:r>
          <a:r>
            <a:rPr lang="de-DE" dirty="0" smtClean="0"/>
            <a:t> / </a:t>
          </a:r>
          <a:r>
            <a:rPr lang="de-DE" dirty="0" err="1" smtClean="0"/>
            <a:t>software</a:t>
          </a:r>
          <a:r>
            <a:rPr lang="de-DE" dirty="0" smtClean="0"/>
            <a:t>, IPR, </a:t>
          </a:r>
          <a:r>
            <a:rPr lang="de-DE" dirty="0" err="1" smtClean="0"/>
            <a:t>innovation</a:t>
          </a:r>
          <a:r>
            <a:rPr lang="de-DE" dirty="0" smtClean="0"/>
            <a:t> </a:t>
          </a:r>
          <a:r>
            <a:rPr lang="de-DE" dirty="0" err="1" smtClean="0"/>
            <a:t>cycle</a:t>
          </a:r>
          <a:r>
            <a:rPr lang="de-DE" dirty="0" smtClean="0"/>
            <a:t> </a:t>
          </a:r>
          <a:r>
            <a:rPr lang="de-DE" dirty="0" err="1" smtClean="0"/>
            <a:t>guidance</a:t>
          </a:r>
          <a:r>
            <a:rPr lang="de-DE" dirty="0" smtClean="0"/>
            <a:t>)</a:t>
          </a:r>
          <a:endParaRPr lang="de-DE" dirty="0"/>
        </a:p>
      </dgm:t>
    </dgm:pt>
    <dgm:pt modelId="{2A7D44D0-665A-48D4-8E1A-362CA619B93F}" type="parTrans" cxnId="{46632E4A-7889-4D87-A37F-A7260D35E4A0}">
      <dgm:prSet/>
      <dgm:spPr/>
      <dgm:t>
        <a:bodyPr/>
        <a:lstStyle/>
        <a:p>
          <a:endParaRPr lang="de-DE"/>
        </a:p>
      </dgm:t>
    </dgm:pt>
    <dgm:pt modelId="{7DD5C4F7-45DC-41C2-BE5F-79ED6D3E2884}" type="sibTrans" cxnId="{46632E4A-7889-4D87-A37F-A7260D35E4A0}">
      <dgm:prSet/>
      <dgm:spPr/>
      <dgm:t>
        <a:bodyPr/>
        <a:lstStyle/>
        <a:p>
          <a:endParaRPr lang="de-DE"/>
        </a:p>
      </dgm:t>
    </dgm:pt>
    <dgm:pt modelId="{0DABF77F-44D7-4E0D-8C48-76FE516737F0}">
      <dgm:prSet phldrT="[Text]"/>
      <dgm:spPr/>
      <dgm:t>
        <a:bodyPr/>
        <a:lstStyle/>
        <a:p>
          <a:r>
            <a:rPr lang="de-DE" dirty="0" smtClean="0"/>
            <a:t>Easy </a:t>
          </a:r>
          <a:r>
            <a:rPr lang="de-DE" dirty="0" err="1" smtClean="0"/>
            <a:t>request</a:t>
          </a:r>
          <a:r>
            <a:rPr lang="de-DE" dirty="0" smtClean="0"/>
            <a:t> </a:t>
          </a:r>
          <a:r>
            <a:rPr lang="de-DE" dirty="0" err="1" smtClean="0"/>
            <a:t>for</a:t>
          </a:r>
          <a:r>
            <a:rPr lang="de-DE" dirty="0" smtClean="0"/>
            <a:t> </a:t>
          </a:r>
          <a:r>
            <a:rPr lang="de-DE" dirty="0" err="1" smtClean="0"/>
            <a:t>service</a:t>
          </a:r>
          <a:endParaRPr lang="de-DE" dirty="0"/>
        </a:p>
      </dgm:t>
    </dgm:pt>
    <dgm:pt modelId="{1057D944-4C25-4BA8-9449-9B23B14F3238}" type="parTrans" cxnId="{9AB10925-700F-49B0-85D2-52D424E7F40F}">
      <dgm:prSet/>
      <dgm:spPr/>
      <dgm:t>
        <a:bodyPr/>
        <a:lstStyle/>
        <a:p>
          <a:endParaRPr lang="de-DE"/>
        </a:p>
      </dgm:t>
    </dgm:pt>
    <dgm:pt modelId="{895535F4-7453-476C-9131-0061543CF5E5}" type="sibTrans" cxnId="{9AB10925-700F-49B0-85D2-52D424E7F40F}">
      <dgm:prSet/>
      <dgm:spPr/>
      <dgm:t>
        <a:bodyPr/>
        <a:lstStyle/>
        <a:p>
          <a:endParaRPr lang="de-DE"/>
        </a:p>
      </dgm:t>
    </dgm:pt>
    <dgm:pt modelId="{C6E28D59-81AC-4E8A-9E61-1290705269CB}">
      <dgm:prSet phldrT="[Text]"/>
      <dgm:spPr/>
      <dgm:t>
        <a:bodyPr/>
        <a:lstStyle/>
        <a:p>
          <a:r>
            <a:rPr lang="de-DE" dirty="0" err="1" smtClean="0"/>
            <a:t>Defined</a:t>
          </a:r>
          <a:r>
            <a:rPr lang="de-DE" dirty="0" smtClean="0"/>
            <a:t> </a:t>
          </a:r>
          <a:r>
            <a:rPr lang="de-DE" dirty="0" err="1" smtClean="0"/>
            <a:t>client</a:t>
          </a:r>
          <a:r>
            <a:rPr lang="de-DE" dirty="0" smtClean="0"/>
            <a:t> </a:t>
          </a:r>
          <a:r>
            <a:rPr lang="de-DE" dirty="0" err="1" smtClean="0"/>
            <a:t>role</a:t>
          </a:r>
          <a:endParaRPr lang="de-DE" dirty="0"/>
        </a:p>
      </dgm:t>
    </dgm:pt>
    <dgm:pt modelId="{326CE33C-1E69-484D-8A5F-E40A2FB5EE9C}" type="parTrans" cxnId="{A5D2ADEF-95AD-4F3E-9E57-3A507B40D638}">
      <dgm:prSet/>
      <dgm:spPr/>
      <dgm:t>
        <a:bodyPr/>
        <a:lstStyle/>
        <a:p>
          <a:endParaRPr lang="de-DE"/>
        </a:p>
      </dgm:t>
    </dgm:pt>
    <dgm:pt modelId="{A6F3D2D2-FF6E-4B17-8015-4F9F64E8E62D}" type="sibTrans" cxnId="{A5D2ADEF-95AD-4F3E-9E57-3A507B40D638}">
      <dgm:prSet/>
      <dgm:spPr/>
      <dgm:t>
        <a:bodyPr/>
        <a:lstStyle/>
        <a:p>
          <a:endParaRPr lang="de-DE"/>
        </a:p>
      </dgm:t>
    </dgm:pt>
    <dgm:pt modelId="{A3D427CE-D36F-4F44-BA0D-04345E787921}">
      <dgm:prSet phldrT="[Text]"/>
      <dgm:spPr/>
      <dgm:t>
        <a:bodyPr/>
        <a:lstStyle/>
        <a:p>
          <a:r>
            <a:rPr lang="de-DE" dirty="0" err="1" smtClean="0"/>
            <a:t>Monitoring</a:t>
          </a:r>
          <a:r>
            <a:rPr lang="de-DE" dirty="0" smtClean="0"/>
            <a:t> </a:t>
          </a:r>
          <a:r>
            <a:rPr lang="de-DE" dirty="0" err="1" smtClean="0"/>
            <a:t>and</a:t>
          </a:r>
          <a:r>
            <a:rPr lang="de-DE" dirty="0" smtClean="0"/>
            <a:t> </a:t>
          </a:r>
          <a:r>
            <a:rPr lang="de-DE" dirty="0" err="1" smtClean="0"/>
            <a:t>surveying</a:t>
          </a:r>
          <a:endParaRPr lang="de-DE" dirty="0"/>
        </a:p>
      </dgm:t>
    </dgm:pt>
    <dgm:pt modelId="{9B89BD41-6E3B-4B3C-9C84-6A08FD34DF3B}" type="parTrans" cxnId="{4E32D236-EA53-425A-8D56-11E3948DEC0A}">
      <dgm:prSet/>
      <dgm:spPr/>
      <dgm:t>
        <a:bodyPr/>
        <a:lstStyle/>
        <a:p>
          <a:endParaRPr lang="de-DE"/>
        </a:p>
      </dgm:t>
    </dgm:pt>
    <dgm:pt modelId="{2F0BAB5F-85B2-48FE-8CBD-B725F25B9EEE}" type="sibTrans" cxnId="{4E32D236-EA53-425A-8D56-11E3948DEC0A}">
      <dgm:prSet/>
      <dgm:spPr/>
      <dgm:t>
        <a:bodyPr/>
        <a:lstStyle/>
        <a:p>
          <a:endParaRPr lang="de-DE"/>
        </a:p>
      </dgm:t>
    </dgm:pt>
    <dgm:pt modelId="{01312E8B-A968-4455-B980-85CB0AD84105}">
      <dgm:prSet phldrT="[Text]"/>
      <dgm:spPr/>
      <dgm:t>
        <a:bodyPr/>
        <a:lstStyle/>
        <a:p>
          <a:r>
            <a:rPr lang="de-DE" dirty="0" err="1" smtClean="0"/>
            <a:t>Delivery</a:t>
          </a:r>
          <a:r>
            <a:rPr lang="de-DE" dirty="0" smtClean="0"/>
            <a:t> </a:t>
          </a:r>
          <a:r>
            <a:rPr lang="de-DE" dirty="0" err="1" smtClean="0"/>
            <a:t>of</a:t>
          </a:r>
          <a:r>
            <a:rPr lang="de-DE" dirty="0" smtClean="0"/>
            <a:t> </a:t>
          </a:r>
          <a:r>
            <a:rPr lang="de-DE" dirty="0" err="1" smtClean="0"/>
            <a:t>service</a:t>
          </a:r>
          <a:r>
            <a:rPr lang="de-DE" dirty="0" smtClean="0"/>
            <a:t> </a:t>
          </a:r>
          <a:r>
            <a:rPr lang="de-DE" dirty="0" err="1" smtClean="0"/>
            <a:t>customization</a:t>
          </a:r>
          <a:endParaRPr lang="de-DE" dirty="0"/>
        </a:p>
      </dgm:t>
    </dgm:pt>
    <dgm:pt modelId="{EE5A7F74-B339-4700-88B5-82BD247DDD99}" type="parTrans" cxnId="{4F4A8988-8BCB-4C15-A477-AD1CB50F516B}">
      <dgm:prSet/>
      <dgm:spPr/>
      <dgm:t>
        <a:bodyPr/>
        <a:lstStyle/>
        <a:p>
          <a:endParaRPr lang="de-DE"/>
        </a:p>
      </dgm:t>
    </dgm:pt>
    <dgm:pt modelId="{4922C5B5-1DB6-4088-824D-1ECFF8C47F3A}" type="sibTrans" cxnId="{4F4A8988-8BCB-4C15-A477-AD1CB50F516B}">
      <dgm:prSet/>
      <dgm:spPr/>
      <dgm:t>
        <a:bodyPr/>
        <a:lstStyle/>
        <a:p>
          <a:endParaRPr lang="de-DE"/>
        </a:p>
      </dgm:t>
    </dgm:pt>
    <dgm:pt modelId="{B43EA9D5-B165-421B-8ECA-740398ADC669}">
      <dgm:prSet phldrT="[Text]"/>
      <dgm:spPr/>
      <dgm:t>
        <a:bodyPr/>
        <a:lstStyle/>
        <a:p>
          <a:r>
            <a:rPr lang="de-DE" dirty="0" smtClean="0"/>
            <a:t>Evaluation</a:t>
          </a:r>
          <a:endParaRPr lang="de-DE" dirty="0"/>
        </a:p>
      </dgm:t>
    </dgm:pt>
    <dgm:pt modelId="{2DFFDA62-0E07-4626-8B18-2EE2FB9798B8}" type="parTrans" cxnId="{EAF2007A-3995-42AD-8562-404699EFF86E}">
      <dgm:prSet/>
      <dgm:spPr/>
      <dgm:t>
        <a:bodyPr/>
        <a:lstStyle/>
        <a:p>
          <a:endParaRPr lang="de-DE"/>
        </a:p>
      </dgm:t>
    </dgm:pt>
    <dgm:pt modelId="{610517F8-54AC-448B-B46D-50C8E78D0A8D}" type="sibTrans" cxnId="{EAF2007A-3995-42AD-8562-404699EFF86E}">
      <dgm:prSet/>
      <dgm:spPr/>
      <dgm:t>
        <a:bodyPr/>
        <a:lstStyle/>
        <a:p>
          <a:endParaRPr lang="de-DE"/>
        </a:p>
      </dgm:t>
    </dgm:pt>
    <dgm:pt modelId="{6B80024D-6ED7-47A4-BA3D-61AED3779990}">
      <dgm:prSet phldrT="[Text]"/>
      <dgm:spPr/>
      <dgm:t>
        <a:bodyPr/>
        <a:lstStyle/>
        <a:p>
          <a:r>
            <a:rPr lang="de-DE" dirty="0" err="1" smtClean="0"/>
            <a:t>Cooperation</a:t>
          </a:r>
          <a:r>
            <a:rPr lang="de-DE" dirty="0" smtClean="0"/>
            <a:t> </a:t>
          </a:r>
          <a:r>
            <a:rPr lang="de-DE" dirty="0" err="1" smtClean="0"/>
            <a:t>and</a:t>
          </a:r>
          <a:r>
            <a:rPr lang="de-DE" dirty="0" smtClean="0"/>
            <a:t> </a:t>
          </a:r>
          <a:r>
            <a:rPr lang="de-DE" dirty="0" err="1" smtClean="0"/>
            <a:t>exchange</a:t>
          </a:r>
          <a:r>
            <a:rPr lang="de-DE" dirty="0" smtClean="0"/>
            <a:t> </a:t>
          </a:r>
          <a:r>
            <a:rPr lang="de-DE" dirty="0" err="1" smtClean="0"/>
            <a:t>for</a:t>
          </a:r>
          <a:r>
            <a:rPr lang="de-DE" dirty="0" smtClean="0"/>
            <a:t> e.g. </a:t>
          </a:r>
          <a:r>
            <a:rPr lang="de-DE" dirty="0" err="1" smtClean="0"/>
            <a:t>methods</a:t>
          </a:r>
          <a:r>
            <a:rPr lang="de-DE" dirty="0" smtClean="0"/>
            <a:t> </a:t>
          </a:r>
          <a:r>
            <a:rPr lang="de-DE" dirty="0" err="1" smtClean="0"/>
            <a:t>and</a:t>
          </a:r>
          <a:r>
            <a:rPr lang="de-DE" dirty="0" smtClean="0"/>
            <a:t> </a:t>
          </a:r>
          <a:r>
            <a:rPr lang="de-DE" dirty="0" err="1" smtClean="0"/>
            <a:t>experiences</a:t>
          </a:r>
          <a:endParaRPr lang="de-DE" dirty="0"/>
        </a:p>
      </dgm:t>
    </dgm:pt>
    <dgm:pt modelId="{52443869-2BA1-4E15-8489-AEE36CC65400}" type="parTrans" cxnId="{FCEAC90E-0366-46AF-B221-68D9D6275B2E}">
      <dgm:prSet/>
      <dgm:spPr/>
      <dgm:t>
        <a:bodyPr/>
        <a:lstStyle/>
        <a:p>
          <a:endParaRPr lang="de-DE"/>
        </a:p>
      </dgm:t>
    </dgm:pt>
    <dgm:pt modelId="{E0AA8EAF-6AD9-41C8-95C7-9E2D4815A722}" type="sibTrans" cxnId="{FCEAC90E-0366-46AF-B221-68D9D6275B2E}">
      <dgm:prSet/>
      <dgm:spPr/>
      <dgm:t>
        <a:bodyPr/>
        <a:lstStyle/>
        <a:p>
          <a:endParaRPr lang="de-DE"/>
        </a:p>
      </dgm:t>
    </dgm:pt>
    <dgm:pt modelId="{F28CEB9A-B5CC-4E22-9E80-EC840EEBF814}" type="pres">
      <dgm:prSet presAssocID="{B9731F6A-712C-4235-89D0-0924A06C123E}" presName="Name0" presStyleCnt="0">
        <dgm:presLayoutVars>
          <dgm:dir/>
          <dgm:animLvl val="lvl"/>
          <dgm:resizeHandles val="exact"/>
        </dgm:presLayoutVars>
      </dgm:prSet>
      <dgm:spPr/>
    </dgm:pt>
    <dgm:pt modelId="{CD3E3076-EFBF-4ED1-9773-4A3A2A02BA64}" type="pres">
      <dgm:prSet presAssocID="{7C4F95DA-2962-4DD2-98DA-59A41FEC6713}" presName="composite" presStyleCnt="0"/>
      <dgm:spPr/>
    </dgm:pt>
    <dgm:pt modelId="{56286214-6DD1-4FB4-9C37-4AD4FCF14C33}" type="pres">
      <dgm:prSet presAssocID="{7C4F95DA-2962-4DD2-98DA-59A41FEC6713}" presName="parTx" presStyleLbl="alignNode1" presStyleIdx="0" presStyleCnt="3">
        <dgm:presLayoutVars>
          <dgm:chMax val="0"/>
          <dgm:chPref val="0"/>
          <dgm:bulletEnabled val="1"/>
        </dgm:presLayoutVars>
      </dgm:prSet>
      <dgm:spPr/>
    </dgm:pt>
    <dgm:pt modelId="{1D564848-4D44-4B3F-8DC9-C9B05952C24C}" type="pres">
      <dgm:prSet presAssocID="{7C4F95DA-2962-4DD2-98DA-59A41FEC6713}" presName="desTx" presStyleLbl="alignAccFollowNode1" presStyleIdx="0" presStyleCnt="3">
        <dgm:presLayoutVars>
          <dgm:bulletEnabled val="1"/>
        </dgm:presLayoutVars>
      </dgm:prSet>
      <dgm:spPr/>
    </dgm:pt>
    <dgm:pt modelId="{40BF763B-DACF-48B4-8041-82D7C7C66AC6}" type="pres">
      <dgm:prSet presAssocID="{55908035-9731-4F82-9739-6572825A43D1}" presName="space" presStyleCnt="0"/>
      <dgm:spPr/>
    </dgm:pt>
    <dgm:pt modelId="{9EB04233-3511-4045-BDF9-53FC566F6A05}" type="pres">
      <dgm:prSet presAssocID="{D5CB9205-B2A6-41CD-8070-11C93BAB9BCB}" presName="composite" presStyleCnt="0"/>
      <dgm:spPr/>
    </dgm:pt>
    <dgm:pt modelId="{97F32F40-7364-4A72-ADD1-6DB349F10B49}" type="pres">
      <dgm:prSet presAssocID="{D5CB9205-B2A6-41CD-8070-11C93BAB9BCB}" presName="parTx" presStyleLbl="alignNode1" presStyleIdx="1" presStyleCnt="3">
        <dgm:presLayoutVars>
          <dgm:chMax val="0"/>
          <dgm:chPref val="0"/>
          <dgm:bulletEnabled val="1"/>
        </dgm:presLayoutVars>
      </dgm:prSet>
      <dgm:spPr/>
    </dgm:pt>
    <dgm:pt modelId="{10F22556-7B42-40A2-8A80-730AC63403CA}" type="pres">
      <dgm:prSet presAssocID="{D5CB9205-B2A6-41CD-8070-11C93BAB9BCB}" presName="desTx" presStyleLbl="alignAccFollowNode1" presStyleIdx="1" presStyleCnt="3">
        <dgm:presLayoutVars>
          <dgm:bulletEnabled val="1"/>
        </dgm:presLayoutVars>
      </dgm:prSet>
      <dgm:spPr/>
      <dgm:t>
        <a:bodyPr/>
        <a:lstStyle/>
        <a:p>
          <a:endParaRPr lang="de-DE"/>
        </a:p>
      </dgm:t>
    </dgm:pt>
    <dgm:pt modelId="{21F8CDF7-58A7-4FE4-B8CD-34407DAA88BE}" type="pres">
      <dgm:prSet presAssocID="{289F040B-34E8-45D7-8CCF-EB5C44066714}" presName="space" presStyleCnt="0"/>
      <dgm:spPr/>
    </dgm:pt>
    <dgm:pt modelId="{C5F94029-AFB3-4936-9439-D943659C99B2}" type="pres">
      <dgm:prSet presAssocID="{EBDD7354-A584-4590-8661-7AD05A2D63AB}" presName="composite" presStyleCnt="0"/>
      <dgm:spPr/>
    </dgm:pt>
    <dgm:pt modelId="{02B70C83-AAE8-459D-A297-D9272A313B6F}" type="pres">
      <dgm:prSet presAssocID="{EBDD7354-A584-4590-8661-7AD05A2D63AB}" presName="parTx" presStyleLbl="alignNode1" presStyleIdx="2" presStyleCnt="3">
        <dgm:presLayoutVars>
          <dgm:chMax val="0"/>
          <dgm:chPref val="0"/>
          <dgm:bulletEnabled val="1"/>
        </dgm:presLayoutVars>
      </dgm:prSet>
      <dgm:spPr/>
      <dgm:t>
        <a:bodyPr/>
        <a:lstStyle/>
        <a:p>
          <a:endParaRPr lang="de-DE"/>
        </a:p>
      </dgm:t>
    </dgm:pt>
    <dgm:pt modelId="{E5E1972D-CBD9-415E-A4E9-79A6F3DACC5C}" type="pres">
      <dgm:prSet presAssocID="{EBDD7354-A584-4590-8661-7AD05A2D63AB}" presName="desTx" presStyleLbl="alignAccFollowNode1" presStyleIdx="2" presStyleCnt="3">
        <dgm:presLayoutVars>
          <dgm:bulletEnabled val="1"/>
        </dgm:presLayoutVars>
      </dgm:prSet>
      <dgm:spPr/>
      <dgm:t>
        <a:bodyPr/>
        <a:lstStyle/>
        <a:p>
          <a:endParaRPr lang="de-DE"/>
        </a:p>
      </dgm:t>
    </dgm:pt>
  </dgm:ptLst>
  <dgm:cxnLst>
    <dgm:cxn modelId="{2FAF9165-51F2-47A0-AAAA-1BDED3F39D9B}" type="presOf" srcId="{C6E28D59-81AC-4E8A-9E61-1290705269CB}" destId="{10F22556-7B42-40A2-8A80-730AC63403CA}" srcOrd="0" destOrd="3" presId="urn:microsoft.com/office/officeart/2005/8/layout/hList1"/>
    <dgm:cxn modelId="{59C1B0E7-DC62-4AC8-A1B0-6404B38149C2}" type="presOf" srcId="{7C4F95DA-2962-4DD2-98DA-59A41FEC6713}" destId="{56286214-6DD1-4FB4-9C37-4AD4FCF14C33}" srcOrd="0" destOrd="0" presId="urn:microsoft.com/office/officeart/2005/8/layout/hList1"/>
    <dgm:cxn modelId="{D4282AE1-4ACA-4394-B566-BC5B76D30CB5}" type="presOf" srcId="{6B80024D-6ED7-47A4-BA3D-61AED3779990}" destId="{E5E1972D-CBD9-415E-A4E9-79A6F3DACC5C}" srcOrd="0" destOrd="4" presId="urn:microsoft.com/office/officeart/2005/8/layout/hList1"/>
    <dgm:cxn modelId="{4F4A8988-8BCB-4C15-A477-AD1CB50F516B}" srcId="{EBDD7354-A584-4590-8661-7AD05A2D63AB}" destId="{01312E8B-A968-4455-B980-85CB0AD84105}" srcOrd="2" destOrd="0" parTransId="{EE5A7F74-B339-4700-88B5-82BD247DDD99}" sibTransId="{4922C5B5-1DB6-4088-824D-1ECFF8C47F3A}"/>
    <dgm:cxn modelId="{F78B5A46-9710-43D8-91C3-8264C0D6CB68}" type="presOf" srcId="{3A45BD95-EB4A-474D-9357-62A2DCE42A3B}" destId="{10F22556-7B42-40A2-8A80-730AC63403CA}" srcOrd="0" destOrd="1" presId="urn:microsoft.com/office/officeart/2005/8/layout/hList1"/>
    <dgm:cxn modelId="{00443C42-1BDA-4A19-A8D7-58E612CE60AE}" srcId="{B9731F6A-712C-4235-89D0-0924A06C123E}" destId="{D5CB9205-B2A6-41CD-8070-11C93BAB9BCB}" srcOrd="1" destOrd="0" parTransId="{66F48000-CA89-4DB2-B953-3FC234B95FDC}" sibTransId="{289F040B-34E8-45D7-8CCF-EB5C44066714}"/>
    <dgm:cxn modelId="{63F83A8E-465F-4662-B52B-AFBF4E335819}" type="presOf" srcId="{EBDD7354-A584-4590-8661-7AD05A2D63AB}" destId="{02B70C83-AAE8-459D-A297-D9272A313B6F}" srcOrd="0" destOrd="0" presId="urn:microsoft.com/office/officeart/2005/8/layout/hList1"/>
    <dgm:cxn modelId="{AC72DE4A-E4D8-4620-AAF4-EF26993C6A6C}" srcId="{EBDD7354-A584-4590-8661-7AD05A2D63AB}" destId="{E89DAE6A-0791-4064-B237-6F8A1DE25398}" srcOrd="0" destOrd="0" parTransId="{487A6CB0-C8BD-4074-9F8B-46D383A95E21}" sibTransId="{0FBDBEE3-CA3F-4419-A8AA-80B8C99371F0}"/>
    <dgm:cxn modelId="{A8C68933-0026-4102-8D08-35509D96557C}" srcId="{D5CB9205-B2A6-41CD-8070-11C93BAB9BCB}" destId="{396EBBF9-9F4F-4975-BCE0-CA668293C4DE}" srcOrd="0" destOrd="0" parTransId="{0A6A98B3-A710-4B09-8A54-2FF430FC3442}" sibTransId="{A5D56592-D903-4352-901D-8655337616AF}"/>
    <dgm:cxn modelId="{1EDD7859-F4DF-4AC9-B0D7-3C268331887D}" srcId="{D5CB9205-B2A6-41CD-8070-11C93BAB9BCB}" destId="{3A45BD95-EB4A-474D-9357-62A2DCE42A3B}" srcOrd="1" destOrd="0" parTransId="{80E0496B-0E40-45DF-BF9A-C903C11998E1}" sibTransId="{323EBD8E-2328-4E14-AD3C-8043041ED498}"/>
    <dgm:cxn modelId="{90FE5428-646B-4C5E-9C50-E0393D6FB04F}" type="presOf" srcId="{0DABF77F-44D7-4E0D-8C48-76FE516737F0}" destId="{10F22556-7B42-40A2-8A80-730AC63403CA}" srcOrd="0" destOrd="2" presId="urn:microsoft.com/office/officeart/2005/8/layout/hList1"/>
    <dgm:cxn modelId="{8A419A5E-BD35-4DD5-BA6C-E7F3439BE4BC}" type="presOf" srcId="{01312E8B-A968-4455-B980-85CB0AD84105}" destId="{E5E1972D-CBD9-415E-A4E9-79A6F3DACC5C}" srcOrd="0" destOrd="2" presId="urn:microsoft.com/office/officeart/2005/8/layout/hList1"/>
    <dgm:cxn modelId="{B535754B-E949-4BF5-B87F-BA02190DD81B}" type="presOf" srcId="{FD112413-4278-40D6-914E-0916983FDC06}" destId="{1D564848-4D44-4B3F-8DC9-C9B05952C24C}" srcOrd="0" destOrd="0" presId="urn:microsoft.com/office/officeart/2005/8/layout/hList1"/>
    <dgm:cxn modelId="{03352CAA-960B-487B-BF36-514E950F0A8C}" type="presOf" srcId="{D5CB9205-B2A6-41CD-8070-11C93BAB9BCB}" destId="{97F32F40-7364-4A72-ADD1-6DB349F10B49}" srcOrd="0" destOrd="0" presId="urn:microsoft.com/office/officeart/2005/8/layout/hList1"/>
    <dgm:cxn modelId="{438F3CF1-FF1D-4889-8459-A5FF74092AED}" srcId="{7C4F95DA-2962-4DD2-98DA-59A41FEC6713}" destId="{CB20807B-D8F0-4670-B3DF-C4692D709CEB}" srcOrd="1" destOrd="0" parTransId="{CFA1B503-12BC-4835-B9E9-C8A14DBF7259}" sibTransId="{F4A2635E-DC0E-4FC1-8F02-DB0EF8F5A044}"/>
    <dgm:cxn modelId="{FCEAC90E-0366-46AF-B221-68D9D6275B2E}" srcId="{EBDD7354-A584-4590-8661-7AD05A2D63AB}" destId="{6B80024D-6ED7-47A4-BA3D-61AED3779990}" srcOrd="4" destOrd="0" parTransId="{52443869-2BA1-4E15-8489-AEE36CC65400}" sibTransId="{E0AA8EAF-6AD9-41C8-95C7-9E2D4815A722}"/>
    <dgm:cxn modelId="{EF89C3B8-8AB0-4C42-90AD-E93C9648A3A4}" type="presOf" srcId="{A3D427CE-D36F-4F44-BA0D-04345E787921}" destId="{10F22556-7B42-40A2-8A80-730AC63403CA}" srcOrd="0" destOrd="4" presId="urn:microsoft.com/office/officeart/2005/8/layout/hList1"/>
    <dgm:cxn modelId="{EAF2007A-3995-42AD-8562-404699EFF86E}" srcId="{EBDD7354-A584-4590-8661-7AD05A2D63AB}" destId="{B43EA9D5-B165-421B-8ECA-740398ADC669}" srcOrd="3" destOrd="0" parTransId="{2DFFDA62-0E07-4626-8B18-2EE2FB9798B8}" sibTransId="{610517F8-54AC-448B-B46D-50C8E78D0A8D}"/>
    <dgm:cxn modelId="{713CD9AE-113A-4456-A1AD-F182AAA7A881}" srcId="{EBDD7354-A584-4590-8661-7AD05A2D63AB}" destId="{2068E4A1-688A-4FD9-9EFE-6F826F90F82E}" srcOrd="1" destOrd="0" parTransId="{E1BA222D-AC7F-4AAA-BB24-F576A02BC5E5}" sibTransId="{5BA4F685-A2C9-44FA-9AB6-A4DB43B7FFCD}"/>
    <dgm:cxn modelId="{A5D2ADEF-95AD-4F3E-9E57-3A507B40D638}" srcId="{D5CB9205-B2A6-41CD-8070-11C93BAB9BCB}" destId="{C6E28D59-81AC-4E8A-9E61-1290705269CB}" srcOrd="3" destOrd="0" parTransId="{326CE33C-1E69-484D-8A5F-E40A2FB5EE9C}" sibTransId="{A6F3D2D2-FF6E-4B17-8015-4F9F64E8E62D}"/>
    <dgm:cxn modelId="{8FB26D04-AAA0-4C87-9A54-F49422D7B37E}" type="presOf" srcId="{E89DAE6A-0791-4064-B237-6F8A1DE25398}" destId="{E5E1972D-CBD9-415E-A4E9-79A6F3DACC5C}" srcOrd="0" destOrd="0" presId="urn:microsoft.com/office/officeart/2005/8/layout/hList1"/>
    <dgm:cxn modelId="{70B502A4-43DC-4B12-9B9D-49AA8B150F44}" srcId="{B9731F6A-712C-4235-89D0-0924A06C123E}" destId="{EBDD7354-A584-4590-8661-7AD05A2D63AB}" srcOrd="2" destOrd="0" parTransId="{DF41C977-4E78-4EFA-8B91-A4764E234C21}" sibTransId="{E9221A99-B8BF-451D-810F-45DCBC06D39D}"/>
    <dgm:cxn modelId="{46632E4A-7889-4D87-A37F-A7260D35E4A0}" srcId="{7C4F95DA-2962-4DD2-98DA-59A41FEC6713}" destId="{9001A4D5-8467-4C06-9CBD-CBAC1E03E9C2}" srcOrd="2" destOrd="0" parTransId="{2A7D44D0-665A-48D4-8E1A-362CA619B93F}" sibTransId="{7DD5C4F7-45DC-41C2-BE5F-79ED6D3E2884}"/>
    <dgm:cxn modelId="{15337598-1B18-4696-AF15-F3879445E0D1}" srcId="{7C4F95DA-2962-4DD2-98DA-59A41FEC6713}" destId="{FD112413-4278-40D6-914E-0916983FDC06}" srcOrd="0" destOrd="0" parTransId="{21723ACF-8500-4291-9ADD-B78906C781F0}" sibTransId="{CD6CAFFF-3FF0-487F-A852-49E0CEAE0160}"/>
    <dgm:cxn modelId="{5DB458F9-4274-4103-9087-B235C575D561}" type="presOf" srcId="{9001A4D5-8467-4C06-9CBD-CBAC1E03E9C2}" destId="{1D564848-4D44-4B3F-8DC9-C9B05952C24C}" srcOrd="0" destOrd="2" presId="urn:microsoft.com/office/officeart/2005/8/layout/hList1"/>
    <dgm:cxn modelId="{FC154FA7-AEE5-48A9-AFB2-560370A57131}" srcId="{B9731F6A-712C-4235-89D0-0924A06C123E}" destId="{7C4F95DA-2962-4DD2-98DA-59A41FEC6713}" srcOrd="0" destOrd="0" parTransId="{4399147B-036E-4FF9-BC55-54B347FB8FA2}" sibTransId="{55908035-9731-4F82-9739-6572825A43D1}"/>
    <dgm:cxn modelId="{DC74DC8E-2556-4669-9B10-A941B02AE19C}" type="presOf" srcId="{B43EA9D5-B165-421B-8ECA-740398ADC669}" destId="{E5E1972D-CBD9-415E-A4E9-79A6F3DACC5C}" srcOrd="0" destOrd="3" presId="urn:microsoft.com/office/officeart/2005/8/layout/hList1"/>
    <dgm:cxn modelId="{9AB10925-700F-49B0-85D2-52D424E7F40F}" srcId="{D5CB9205-B2A6-41CD-8070-11C93BAB9BCB}" destId="{0DABF77F-44D7-4E0D-8C48-76FE516737F0}" srcOrd="2" destOrd="0" parTransId="{1057D944-4C25-4BA8-9449-9B23B14F3238}" sibTransId="{895535F4-7453-476C-9131-0061543CF5E5}"/>
    <dgm:cxn modelId="{2B33FA48-7DAC-4F2E-990E-DEB8CFA84B15}" type="presOf" srcId="{2068E4A1-688A-4FD9-9EFE-6F826F90F82E}" destId="{E5E1972D-CBD9-415E-A4E9-79A6F3DACC5C}" srcOrd="0" destOrd="1" presId="urn:microsoft.com/office/officeart/2005/8/layout/hList1"/>
    <dgm:cxn modelId="{4E32D236-EA53-425A-8D56-11E3948DEC0A}" srcId="{D5CB9205-B2A6-41CD-8070-11C93BAB9BCB}" destId="{A3D427CE-D36F-4F44-BA0D-04345E787921}" srcOrd="4" destOrd="0" parTransId="{9B89BD41-6E3B-4B3C-9C84-6A08FD34DF3B}" sibTransId="{2F0BAB5F-85B2-48FE-8CBD-B725F25B9EEE}"/>
    <dgm:cxn modelId="{C2870C03-E262-46B0-8F04-990C2C20DCA6}" type="presOf" srcId="{396EBBF9-9F4F-4975-BCE0-CA668293C4DE}" destId="{10F22556-7B42-40A2-8A80-730AC63403CA}" srcOrd="0" destOrd="0" presId="urn:microsoft.com/office/officeart/2005/8/layout/hList1"/>
    <dgm:cxn modelId="{A5D3254F-2E5D-4EC1-80DA-78440A9FD741}" type="presOf" srcId="{B9731F6A-712C-4235-89D0-0924A06C123E}" destId="{F28CEB9A-B5CC-4E22-9E80-EC840EEBF814}" srcOrd="0" destOrd="0" presId="urn:microsoft.com/office/officeart/2005/8/layout/hList1"/>
    <dgm:cxn modelId="{71914B4F-6C8A-4677-A568-7DD340C1F3B8}" type="presOf" srcId="{CB20807B-D8F0-4670-B3DF-C4692D709CEB}" destId="{1D564848-4D44-4B3F-8DC9-C9B05952C24C}" srcOrd="0" destOrd="1" presId="urn:microsoft.com/office/officeart/2005/8/layout/hList1"/>
    <dgm:cxn modelId="{1DB29905-8A52-42B7-ABB3-368CD1344EF3}" type="presParOf" srcId="{F28CEB9A-B5CC-4E22-9E80-EC840EEBF814}" destId="{CD3E3076-EFBF-4ED1-9773-4A3A2A02BA64}" srcOrd="0" destOrd="0" presId="urn:microsoft.com/office/officeart/2005/8/layout/hList1"/>
    <dgm:cxn modelId="{89868587-1CF3-49DB-81C6-941B6669977B}" type="presParOf" srcId="{CD3E3076-EFBF-4ED1-9773-4A3A2A02BA64}" destId="{56286214-6DD1-4FB4-9C37-4AD4FCF14C33}" srcOrd="0" destOrd="0" presId="urn:microsoft.com/office/officeart/2005/8/layout/hList1"/>
    <dgm:cxn modelId="{59A22289-682E-4AB7-B647-9329CA288931}" type="presParOf" srcId="{CD3E3076-EFBF-4ED1-9773-4A3A2A02BA64}" destId="{1D564848-4D44-4B3F-8DC9-C9B05952C24C}" srcOrd="1" destOrd="0" presId="urn:microsoft.com/office/officeart/2005/8/layout/hList1"/>
    <dgm:cxn modelId="{BC89BFC0-F2B9-4077-916D-FA225A185389}" type="presParOf" srcId="{F28CEB9A-B5CC-4E22-9E80-EC840EEBF814}" destId="{40BF763B-DACF-48B4-8041-82D7C7C66AC6}" srcOrd="1" destOrd="0" presId="urn:microsoft.com/office/officeart/2005/8/layout/hList1"/>
    <dgm:cxn modelId="{7A37E914-A0C0-4CF3-8056-971C5EDF4456}" type="presParOf" srcId="{F28CEB9A-B5CC-4E22-9E80-EC840EEBF814}" destId="{9EB04233-3511-4045-BDF9-53FC566F6A05}" srcOrd="2" destOrd="0" presId="urn:microsoft.com/office/officeart/2005/8/layout/hList1"/>
    <dgm:cxn modelId="{A859FA17-7B72-48F2-B1A6-2BFCA2595B4F}" type="presParOf" srcId="{9EB04233-3511-4045-BDF9-53FC566F6A05}" destId="{97F32F40-7364-4A72-ADD1-6DB349F10B49}" srcOrd="0" destOrd="0" presId="urn:microsoft.com/office/officeart/2005/8/layout/hList1"/>
    <dgm:cxn modelId="{789388C7-D175-42A5-9D83-5AD6CA32571A}" type="presParOf" srcId="{9EB04233-3511-4045-BDF9-53FC566F6A05}" destId="{10F22556-7B42-40A2-8A80-730AC63403CA}" srcOrd="1" destOrd="0" presId="urn:microsoft.com/office/officeart/2005/8/layout/hList1"/>
    <dgm:cxn modelId="{4D0023AE-6502-4368-ABC8-0B53031F5ECE}" type="presParOf" srcId="{F28CEB9A-B5CC-4E22-9E80-EC840EEBF814}" destId="{21F8CDF7-58A7-4FE4-B8CD-34407DAA88BE}" srcOrd="3" destOrd="0" presId="urn:microsoft.com/office/officeart/2005/8/layout/hList1"/>
    <dgm:cxn modelId="{DC2CF69B-0314-42E0-B2F0-910AA6F98D6B}" type="presParOf" srcId="{F28CEB9A-B5CC-4E22-9E80-EC840EEBF814}" destId="{C5F94029-AFB3-4936-9439-D943659C99B2}" srcOrd="4" destOrd="0" presId="urn:microsoft.com/office/officeart/2005/8/layout/hList1"/>
    <dgm:cxn modelId="{5AF63C38-3193-4DFB-B068-8FD1CAA9781C}" type="presParOf" srcId="{C5F94029-AFB3-4936-9439-D943659C99B2}" destId="{02B70C83-AAE8-459D-A297-D9272A313B6F}" srcOrd="0" destOrd="0" presId="urn:microsoft.com/office/officeart/2005/8/layout/hList1"/>
    <dgm:cxn modelId="{8821A8B4-7926-4550-BEB2-028961987C81}" type="presParOf" srcId="{C5F94029-AFB3-4936-9439-D943659C99B2}" destId="{E5E1972D-CBD9-415E-A4E9-79A6F3DACC5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D10C07-2D72-4042-BC97-9751D8C4CC37}" type="doc">
      <dgm:prSet loTypeId="urn:microsoft.com/office/officeart/2005/8/layout/chevron1" loCatId="process" qsTypeId="urn:microsoft.com/office/officeart/2005/8/quickstyle/simple1" qsCatId="simple" csTypeId="urn:microsoft.com/office/officeart/2005/8/colors/accent0_1" csCatId="mainScheme" phldr="1"/>
      <dgm:spPr/>
    </dgm:pt>
    <dgm:pt modelId="{C4E88F9F-35D4-48CB-8B25-B9BC81D588E8}">
      <dgm:prSet phldrT="[Text]"/>
      <dgm:spPr/>
      <dgm:t>
        <a:bodyPr/>
        <a:lstStyle/>
        <a:p>
          <a:r>
            <a:rPr lang="de-DE" dirty="0" smtClean="0"/>
            <a:t>Information / Motivation &amp; </a:t>
          </a:r>
          <a:r>
            <a:rPr lang="de-DE" dirty="0" err="1" smtClean="0"/>
            <a:t>Leadership</a:t>
          </a:r>
          <a:r>
            <a:rPr lang="de-DE" dirty="0" smtClean="0"/>
            <a:t> Training</a:t>
          </a:r>
          <a:endParaRPr lang="de-DE" dirty="0"/>
        </a:p>
      </dgm:t>
    </dgm:pt>
    <dgm:pt modelId="{C62AD231-92F4-445D-B81E-E4EB4841D16C}" type="parTrans" cxnId="{F37802F0-46B3-44B7-891B-B7E266D11972}">
      <dgm:prSet/>
      <dgm:spPr/>
      <dgm:t>
        <a:bodyPr/>
        <a:lstStyle/>
        <a:p>
          <a:endParaRPr lang="de-DE"/>
        </a:p>
      </dgm:t>
    </dgm:pt>
    <dgm:pt modelId="{99C2E0EE-D0AA-4452-BE95-CB5C4048E000}" type="sibTrans" cxnId="{F37802F0-46B3-44B7-891B-B7E266D11972}">
      <dgm:prSet/>
      <dgm:spPr/>
      <dgm:t>
        <a:bodyPr/>
        <a:lstStyle/>
        <a:p>
          <a:endParaRPr lang="de-DE"/>
        </a:p>
      </dgm:t>
    </dgm:pt>
    <dgm:pt modelId="{98EB90A1-A9D3-4DE5-97A2-77CD456FD048}">
      <dgm:prSet phldrT="[Text]"/>
      <dgm:spPr/>
      <dgm:t>
        <a:bodyPr/>
        <a:lstStyle/>
        <a:p>
          <a:r>
            <a:rPr lang="de-DE" dirty="0" err="1" smtClean="0"/>
            <a:t>Feasibility</a:t>
          </a:r>
          <a:r>
            <a:rPr lang="de-DE" dirty="0" smtClean="0"/>
            <a:t> Study</a:t>
          </a:r>
          <a:endParaRPr lang="de-DE" dirty="0"/>
        </a:p>
      </dgm:t>
    </dgm:pt>
    <dgm:pt modelId="{887329B7-F046-4447-B1A1-52B9A3A33630}" type="parTrans" cxnId="{61EF96CE-941C-4F9E-B13C-7425D0E5CADE}">
      <dgm:prSet/>
      <dgm:spPr/>
      <dgm:t>
        <a:bodyPr/>
        <a:lstStyle/>
        <a:p>
          <a:endParaRPr lang="de-DE"/>
        </a:p>
      </dgm:t>
    </dgm:pt>
    <dgm:pt modelId="{92AB406D-7E6E-4A45-9860-0BE93DC8F455}" type="sibTrans" cxnId="{61EF96CE-941C-4F9E-B13C-7425D0E5CADE}">
      <dgm:prSet/>
      <dgm:spPr/>
      <dgm:t>
        <a:bodyPr/>
        <a:lstStyle/>
        <a:p>
          <a:endParaRPr lang="de-DE"/>
        </a:p>
      </dgm:t>
    </dgm:pt>
    <dgm:pt modelId="{9ABD334A-6CD5-483E-A70F-01EB19E40E12}">
      <dgm:prSet phldrT="[Text]"/>
      <dgm:spPr/>
      <dgm:t>
        <a:bodyPr/>
        <a:lstStyle/>
        <a:p>
          <a:r>
            <a:rPr lang="de-DE" dirty="0" err="1" smtClean="0"/>
            <a:t>Preparation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Foundation</a:t>
          </a:r>
          <a:endParaRPr lang="de-DE" dirty="0"/>
        </a:p>
      </dgm:t>
    </dgm:pt>
    <dgm:pt modelId="{C45233CE-8087-404A-AABB-0C432CD1144C}" type="parTrans" cxnId="{E9E54EC1-8A32-4E23-AAE3-1494A18C3E04}">
      <dgm:prSet/>
      <dgm:spPr/>
      <dgm:t>
        <a:bodyPr/>
        <a:lstStyle/>
        <a:p>
          <a:endParaRPr lang="de-DE"/>
        </a:p>
      </dgm:t>
    </dgm:pt>
    <dgm:pt modelId="{9E53F62C-3B46-4432-878A-248820D8B2FB}" type="sibTrans" cxnId="{E9E54EC1-8A32-4E23-AAE3-1494A18C3E04}">
      <dgm:prSet/>
      <dgm:spPr/>
      <dgm:t>
        <a:bodyPr/>
        <a:lstStyle/>
        <a:p>
          <a:endParaRPr lang="de-DE"/>
        </a:p>
      </dgm:t>
    </dgm:pt>
    <dgm:pt modelId="{92E431CB-37F6-4ADB-B9B1-460EA84F1E30}">
      <dgm:prSet phldrT="[Text]"/>
      <dgm:spPr/>
      <dgm:t>
        <a:bodyPr/>
        <a:lstStyle/>
        <a:p>
          <a:r>
            <a:rPr lang="de-DE" dirty="0" err="1" smtClean="0"/>
            <a:t>Foundation</a:t>
          </a:r>
          <a:r>
            <a:rPr lang="de-DE" dirty="0" smtClean="0"/>
            <a:t> </a:t>
          </a:r>
          <a:r>
            <a:rPr lang="de-DE" dirty="0" err="1" smtClean="0"/>
            <a:t>of</a:t>
          </a:r>
          <a:r>
            <a:rPr lang="de-DE" dirty="0" smtClean="0"/>
            <a:t> an Enterprise</a:t>
          </a:r>
        </a:p>
      </dgm:t>
    </dgm:pt>
    <dgm:pt modelId="{51019A4B-F361-45C9-AA03-7B3F28486A36}" type="parTrans" cxnId="{746EC27A-B937-4197-9B86-504C370836EB}">
      <dgm:prSet/>
      <dgm:spPr/>
      <dgm:t>
        <a:bodyPr/>
        <a:lstStyle/>
        <a:p>
          <a:endParaRPr lang="de-DE"/>
        </a:p>
      </dgm:t>
    </dgm:pt>
    <dgm:pt modelId="{B8C099BD-7A0C-4632-92B7-DAA6D670F7F0}" type="sibTrans" cxnId="{746EC27A-B937-4197-9B86-504C370836EB}">
      <dgm:prSet/>
      <dgm:spPr/>
      <dgm:t>
        <a:bodyPr/>
        <a:lstStyle/>
        <a:p>
          <a:endParaRPr lang="de-DE"/>
        </a:p>
      </dgm:t>
    </dgm:pt>
    <dgm:pt modelId="{C7E58FB1-9620-457A-ADD3-ADE542DA9827}">
      <dgm:prSet phldrT="[Text]"/>
      <dgm:spPr/>
      <dgm:t>
        <a:bodyPr/>
        <a:lstStyle/>
        <a:p>
          <a:r>
            <a:rPr lang="de-DE" dirty="0" smtClean="0"/>
            <a:t>Growth</a:t>
          </a:r>
        </a:p>
      </dgm:t>
    </dgm:pt>
    <dgm:pt modelId="{34792BE4-9CFF-4B10-B511-E68229131E1C}" type="parTrans" cxnId="{951E9B55-4399-4843-B33D-4E92D3C02257}">
      <dgm:prSet/>
      <dgm:spPr/>
      <dgm:t>
        <a:bodyPr/>
        <a:lstStyle/>
        <a:p>
          <a:endParaRPr lang="de-DE"/>
        </a:p>
      </dgm:t>
    </dgm:pt>
    <dgm:pt modelId="{9E21C591-265A-4015-9D11-EB4F6E2047EA}" type="sibTrans" cxnId="{951E9B55-4399-4843-B33D-4E92D3C02257}">
      <dgm:prSet/>
      <dgm:spPr/>
      <dgm:t>
        <a:bodyPr/>
        <a:lstStyle/>
        <a:p>
          <a:endParaRPr lang="de-DE"/>
        </a:p>
      </dgm:t>
    </dgm:pt>
    <dgm:pt modelId="{4CD08D58-BEC4-4A6A-ACD1-B2CECC033CB8}" type="pres">
      <dgm:prSet presAssocID="{B5D10C07-2D72-4042-BC97-9751D8C4CC37}" presName="Name0" presStyleCnt="0">
        <dgm:presLayoutVars>
          <dgm:dir/>
          <dgm:animLvl val="lvl"/>
          <dgm:resizeHandles val="exact"/>
        </dgm:presLayoutVars>
      </dgm:prSet>
      <dgm:spPr/>
    </dgm:pt>
    <dgm:pt modelId="{C1CC8E25-914C-4CFE-86A1-25F588EA288B}" type="pres">
      <dgm:prSet presAssocID="{C4E88F9F-35D4-48CB-8B25-B9BC81D588E8}" presName="parTxOnly" presStyleLbl="node1" presStyleIdx="0" presStyleCnt="5">
        <dgm:presLayoutVars>
          <dgm:chMax val="0"/>
          <dgm:chPref val="0"/>
          <dgm:bulletEnabled val="1"/>
        </dgm:presLayoutVars>
      </dgm:prSet>
      <dgm:spPr/>
      <dgm:t>
        <a:bodyPr/>
        <a:lstStyle/>
        <a:p>
          <a:endParaRPr lang="de-DE"/>
        </a:p>
      </dgm:t>
    </dgm:pt>
    <dgm:pt modelId="{5508EFED-A6E0-4D9C-BF68-D136EE2C6470}" type="pres">
      <dgm:prSet presAssocID="{99C2E0EE-D0AA-4452-BE95-CB5C4048E000}" presName="parTxOnlySpace" presStyleCnt="0"/>
      <dgm:spPr/>
    </dgm:pt>
    <dgm:pt modelId="{D55132B2-BF4E-4CB0-BDFA-30A20E878FDA}" type="pres">
      <dgm:prSet presAssocID="{98EB90A1-A9D3-4DE5-97A2-77CD456FD048}" presName="parTxOnly" presStyleLbl="node1" presStyleIdx="1" presStyleCnt="5">
        <dgm:presLayoutVars>
          <dgm:chMax val="0"/>
          <dgm:chPref val="0"/>
          <dgm:bulletEnabled val="1"/>
        </dgm:presLayoutVars>
      </dgm:prSet>
      <dgm:spPr/>
      <dgm:t>
        <a:bodyPr/>
        <a:lstStyle/>
        <a:p>
          <a:endParaRPr lang="de-DE"/>
        </a:p>
      </dgm:t>
    </dgm:pt>
    <dgm:pt modelId="{6FC28978-90DD-41A5-982C-290F92A45C2C}" type="pres">
      <dgm:prSet presAssocID="{92AB406D-7E6E-4A45-9860-0BE93DC8F455}" presName="parTxOnlySpace" presStyleCnt="0"/>
      <dgm:spPr/>
    </dgm:pt>
    <dgm:pt modelId="{FD4598A6-6CA7-4460-A479-B06795B9576F}" type="pres">
      <dgm:prSet presAssocID="{9ABD334A-6CD5-483E-A70F-01EB19E40E12}" presName="parTxOnly" presStyleLbl="node1" presStyleIdx="2" presStyleCnt="5">
        <dgm:presLayoutVars>
          <dgm:chMax val="0"/>
          <dgm:chPref val="0"/>
          <dgm:bulletEnabled val="1"/>
        </dgm:presLayoutVars>
      </dgm:prSet>
      <dgm:spPr/>
      <dgm:t>
        <a:bodyPr/>
        <a:lstStyle/>
        <a:p>
          <a:endParaRPr lang="de-DE"/>
        </a:p>
      </dgm:t>
    </dgm:pt>
    <dgm:pt modelId="{4D3DE9E9-D2E7-4B0E-92D7-F5E21546A670}" type="pres">
      <dgm:prSet presAssocID="{9E53F62C-3B46-4432-878A-248820D8B2FB}" presName="parTxOnlySpace" presStyleCnt="0"/>
      <dgm:spPr/>
    </dgm:pt>
    <dgm:pt modelId="{32CD8997-D307-4286-AE7A-1589FC8B2C26}" type="pres">
      <dgm:prSet presAssocID="{92E431CB-37F6-4ADB-B9B1-460EA84F1E30}" presName="parTxOnly" presStyleLbl="node1" presStyleIdx="3" presStyleCnt="5">
        <dgm:presLayoutVars>
          <dgm:chMax val="0"/>
          <dgm:chPref val="0"/>
          <dgm:bulletEnabled val="1"/>
        </dgm:presLayoutVars>
      </dgm:prSet>
      <dgm:spPr/>
      <dgm:t>
        <a:bodyPr/>
        <a:lstStyle/>
        <a:p>
          <a:endParaRPr lang="de-DE"/>
        </a:p>
      </dgm:t>
    </dgm:pt>
    <dgm:pt modelId="{A82CA101-813B-4AD9-BA38-A5B57CF01305}" type="pres">
      <dgm:prSet presAssocID="{B8C099BD-7A0C-4632-92B7-DAA6D670F7F0}" presName="parTxOnlySpace" presStyleCnt="0"/>
      <dgm:spPr/>
    </dgm:pt>
    <dgm:pt modelId="{087617FB-3CA2-4E48-B38F-25C107DC4A3E}" type="pres">
      <dgm:prSet presAssocID="{C7E58FB1-9620-457A-ADD3-ADE542DA9827}" presName="parTxOnly" presStyleLbl="node1" presStyleIdx="4" presStyleCnt="5">
        <dgm:presLayoutVars>
          <dgm:chMax val="0"/>
          <dgm:chPref val="0"/>
          <dgm:bulletEnabled val="1"/>
        </dgm:presLayoutVars>
      </dgm:prSet>
      <dgm:spPr/>
      <dgm:t>
        <a:bodyPr/>
        <a:lstStyle/>
        <a:p>
          <a:endParaRPr lang="de-DE"/>
        </a:p>
      </dgm:t>
    </dgm:pt>
  </dgm:ptLst>
  <dgm:cxnLst>
    <dgm:cxn modelId="{F52360BE-9058-45CB-B137-BC2BFAE94947}" type="presOf" srcId="{98EB90A1-A9D3-4DE5-97A2-77CD456FD048}" destId="{D55132B2-BF4E-4CB0-BDFA-30A20E878FDA}" srcOrd="0" destOrd="0" presId="urn:microsoft.com/office/officeart/2005/8/layout/chevron1"/>
    <dgm:cxn modelId="{CFA47CCF-5BF2-4734-8081-60280F01B91D}" type="presOf" srcId="{92E431CB-37F6-4ADB-B9B1-460EA84F1E30}" destId="{32CD8997-D307-4286-AE7A-1589FC8B2C26}" srcOrd="0" destOrd="0" presId="urn:microsoft.com/office/officeart/2005/8/layout/chevron1"/>
    <dgm:cxn modelId="{D126C425-70D4-40A0-8819-D91DC10EFFC5}" type="presOf" srcId="{C4E88F9F-35D4-48CB-8B25-B9BC81D588E8}" destId="{C1CC8E25-914C-4CFE-86A1-25F588EA288B}" srcOrd="0" destOrd="0" presId="urn:microsoft.com/office/officeart/2005/8/layout/chevron1"/>
    <dgm:cxn modelId="{951E9B55-4399-4843-B33D-4E92D3C02257}" srcId="{B5D10C07-2D72-4042-BC97-9751D8C4CC37}" destId="{C7E58FB1-9620-457A-ADD3-ADE542DA9827}" srcOrd="4" destOrd="0" parTransId="{34792BE4-9CFF-4B10-B511-E68229131E1C}" sibTransId="{9E21C591-265A-4015-9D11-EB4F6E2047EA}"/>
    <dgm:cxn modelId="{E9E54EC1-8A32-4E23-AAE3-1494A18C3E04}" srcId="{B5D10C07-2D72-4042-BC97-9751D8C4CC37}" destId="{9ABD334A-6CD5-483E-A70F-01EB19E40E12}" srcOrd="2" destOrd="0" parTransId="{C45233CE-8087-404A-AABB-0C432CD1144C}" sibTransId="{9E53F62C-3B46-4432-878A-248820D8B2FB}"/>
    <dgm:cxn modelId="{9614D712-7DEC-4B27-9CB7-93FB0EC2B756}" type="presOf" srcId="{B5D10C07-2D72-4042-BC97-9751D8C4CC37}" destId="{4CD08D58-BEC4-4A6A-ACD1-B2CECC033CB8}" srcOrd="0" destOrd="0" presId="urn:microsoft.com/office/officeart/2005/8/layout/chevron1"/>
    <dgm:cxn modelId="{746EC27A-B937-4197-9B86-504C370836EB}" srcId="{B5D10C07-2D72-4042-BC97-9751D8C4CC37}" destId="{92E431CB-37F6-4ADB-B9B1-460EA84F1E30}" srcOrd="3" destOrd="0" parTransId="{51019A4B-F361-45C9-AA03-7B3F28486A36}" sibTransId="{B8C099BD-7A0C-4632-92B7-DAA6D670F7F0}"/>
    <dgm:cxn modelId="{693361B8-BFC1-4A54-A1CF-CBDCF115EE0F}" type="presOf" srcId="{9ABD334A-6CD5-483E-A70F-01EB19E40E12}" destId="{FD4598A6-6CA7-4460-A479-B06795B9576F}" srcOrd="0" destOrd="0" presId="urn:microsoft.com/office/officeart/2005/8/layout/chevron1"/>
    <dgm:cxn modelId="{61EF96CE-941C-4F9E-B13C-7425D0E5CADE}" srcId="{B5D10C07-2D72-4042-BC97-9751D8C4CC37}" destId="{98EB90A1-A9D3-4DE5-97A2-77CD456FD048}" srcOrd="1" destOrd="0" parTransId="{887329B7-F046-4447-B1A1-52B9A3A33630}" sibTransId="{92AB406D-7E6E-4A45-9860-0BE93DC8F455}"/>
    <dgm:cxn modelId="{F37802F0-46B3-44B7-891B-B7E266D11972}" srcId="{B5D10C07-2D72-4042-BC97-9751D8C4CC37}" destId="{C4E88F9F-35D4-48CB-8B25-B9BC81D588E8}" srcOrd="0" destOrd="0" parTransId="{C62AD231-92F4-445D-B81E-E4EB4841D16C}" sibTransId="{99C2E0EE-D0AA-4452-BE95-CB5C4048E000}"/>
    <dgm:cxn modelId="{5CBCDC26-4AAF-4A55-B7F3-011782703458}" type="presOf" srcId="{C7E58FB1-9620-457A-ADD3-ADE542DA9827}" destId="{087617FB-3CA2-4E48-B38F-25C107DC4A3E}" srcOrd="0" destOrd="0" presId="urn:microsoft.com/office/officeart/2005/8/layout/chevron1"/>
    <dgm:cxn modelId="{BAD13DCF-C156-4137-9857-DBEA2DA6E14E}" type="presParOf" srcId="{4CD08D58-BEC4-4A6A-ACD1-B2CECC033CB8}" destId="{C1CC8E25-914C-4CFE-86A1-25F588EA288B}" srcOrd="0" destOrd="0" presId="urn:microsoft.com/office/officeart/2005/8/layout/chevron1"/>
    <dgm:cxn modelId="{33E7AF3E-19A1-4656-985F-FED6972F6132}" type="presParOf" srcId="{4CD08D58-BEC4-4A6A-ACD1-B2CECC033CB8}" destId="{5508EFED-A6E0-4D9C-BF68-D136EE2C6470}" srcOrd="1" destOrd="0" presId="urn:microsoft.com/office/officeart/2005/8/layout/chevron1"/>
    <dgm:cxn modelId="{BDC2500E-A8FB-4F02-987B-27A3FE1DB8DD}" type="presParOf" srcId="{4CD08D58-BEC4-4A6A-ACD1-B2CECC033CB8}" destId="{D55132B2-BF4E-4CB0-BDFA-30A20E878FDA}" srcOrd="2" destOrd="0" presId="urn:microsoft.com/office/officeart/2005/8/layout/chevron1"/>
    <dgm:cxn modelId="{0B0FC99D-8364-459B-B38C-4945DD5B504B}" type="presParOf" srcId="{4CD08D58-BEC4-4A6A-ACD1-B2CECC033CB8}" destId="{6FC28978-90DD-41A5-982C-290F92A45C2C}" srcOrd="3" destOrd="0" presId="urn:microsoft.com/office/officeart/2005/8/layout/chevron1"/>
    <dgm:cxn modelId="{C64412FA-C857-47E3-8168-68686B9235D7}" type="presParOf" srcId="{4CD08D58-BEC4-4A6A-ACD1-B2CECC033CB8}" destId="{FD4598A6-6CA7-4460-A479-B06795B9576F}" srcOrd="4" destOrd="0" presId="urn:microsoft.com/office/officeart/2005/8/layout/chevron1"/>
    <dgm:cxn modelId="{F410C409-9812-400F-8BD9-E85BD87FE498}" type="presParOf" srcId="{4CD08D58-BEC4-4A6A-ACD1-B2CECC033CB8}" destId="{4D3DE9E9-D2E7-4B0E-92D7-F5E21546A670}" srcOrd="5" destOrd="0" presId="urn:microsoft.com/office/officeart/2005/8/layout/chevron1"/>
    <dgm:cxn modelId="{70E2C9B0-96CB-475D-9F6E-E4747A0E1466}" type="presParOf" srcId="{4CD08D58-BEC4-4A6A-ACD1-B2CECC033CB8}" destId="{32CD8997-D307-4286-AE7A-1589FC8B2C26}" srcOrd="6" destOrd="0" presId="urn:microsoft.com/office/officeart/2005/8/layout/chevron1"/>
    <dgm:cxn modelId="{6CCFC23C-BDCF-4550-BA4D-7BC3E8057124}" type="presParOf" srcId="{4CD08D58-BEC4-4A6A-ACD1-B2CECC033CB8}" destId="{A82CA101-813B-4AD9-BA38-A5B57CF01305}" srcOrd="7" destOrd="0" presId="urn:microsoft.com/office/officeart/2005/8/layout/chevron1"/>
    <dgm:cxn modelId="{9D308494-E6C0-4E5B-9FC4-7E5FB750A721}" type="presParOf" srcId="{4CD08D58-BEC4-4A6A-ACD1-B2CECC033CB8}" destId="{087617FB-3CA2-4E48-B38F-25C107DC4A3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B17500-0E39-4C6A-B2E0-F3E0C9297814}">
      <dsp:nvSpPr>
        <dsp:cNvPr id="0" name=""/>
        <dsp:cNvSpPr/>
      </dsp:nvSpPr>
      <dsp:spPr>
        <a:xfrm>
          <a:off x="3083005" y="2461550"/>
          <a:ext cx="2063588" cy="206358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smtClean="0"/>
            <a:t>University</a:t>
          </a:r>
          <a:endParaRPr lang="de-DE" sz="2500" kern="1200" dirty="0"/>
        </a:p>
      </dsp:txBody>
      <dsp:txXfrm>
        <a:off x="3083005" y="2461550"/>
        <a:ext cx="2063588" cy="2063588"/>
      </dsp:txXfrm>
    </dsp:sp>
    <dsp:sp modelId="{F7CABB64-77D8-4C9E-91C5-92ED5DA8AFDD}">
      <dsp:nvSpPr>
        <dsp:cNvPr id="0" name=""/>
        <dsp:cNvSpPr/>
      </dsp:nvSpPr>
      <dsp:spPr>
        <a:xfrm rot="12900000">
          <a:off x="1752980" y="2100207"/>
          <a:ext cx="1584352" cy="58812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DECB0-2518-4CAB-9D29-3424AC6DFA40}">
      <dsp:nvSpPr>
        <dsp:cNvPr id="0" name=""/>
        <dsp:cNvSpPr/>
      </dsp:nvSpPr>
      <dsp:spPr>
        <a:xfrm>
          <a:off x="916039" y="1155731"/>
          <a:ext cx="1960408" cy="15683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de-DE" sz="2200" kern="1200" dirty="0" err="1" smtClean="0"/>
            <a:t>To</a:t>
          </a:r>
          <a:r>
            <a:rPr lang="de-DE" sz="2200" kern="1200" dirty="0" smtClean="0"/>
            <a:t> find </a:t>
          </a:r>
          <a:r>
            <a:rPr lang="de-DE" sz="2200" kern="1200" dirty="0" err="1" smtClean="0"/>
            <a:t>funding</a:t>
          </a:r>
          <a:r>
            <a:rPr lang="de-DE" sz="2200" kern="1200" dirty="0" smtClean="0"/>
            <a:t> </a:t>
          </a:r>
          <a:r>
            <a:rPr lang="de-DE" sz="2200" kern="1200" dirty="0" err="1" smtClean="0"/>
            <a:t>from</a:t>
          </a:r>
          <a:r>
            <a:rPr lang="de-DE" sz="2200" kern="1200" dirty="0" smtClean="0"/>
            <a:t> non-</a:t>
          </a:r>
          <a:r>
            <a:rPr lang="de-DE" sz="2200" kern="1200" dirty="0" err="1" smtClean="0"/>
            <a:t>public</a:t>
          </a:r>
          <a:r>
            <a:rPr lang="de-DE" sz="2200" kern="1200" dirty="0" smtClean="0"/>
            <a:t> </a:t>
          </a:r>
          <a:r>
            <a:rPr lang="de-DE" sz="2200" kern="1200" dirty="0" err="1" smtClean="0"/>
            <a:t>sources</a:t>
          </a:r>
          <a:endParaRPr lang="de-DE" sz="2200" kern="1200" dirty="0"/>
        </a:p>
      </dsp:txBody>
      <dsp:txXfrm>
        <a:off x="916039" y="1155731"/>
        <a:ext cx="1960408" cy="1568327"/>
      </dsp:txXfrm>
    </dsp:sp>
    <dsp:sp modelId="{79D89529-6B1B-4D09-82AC-3771D71B7C56}">
      <dsp:nvSpPr>
        <dsp:cNvPr id="0" name=""/>
        <dsp:cNvSpPr/>
      </dsp:nvSpPr>
      <dsp:spPr>
        <a:xfrm rot="16200000">
          <a:off x="3322623" y="1283102"/>
          <a:ext cx="1584352" cy="58812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7D964-4F49-46A7-99FE-09EF65C6A332}">
      <dsp:nvSpPr>
        <dsp:cNvPr id="0" name=""/>
        <dsp:cNvSpPr/>
      </dsp:nvSpPr>
      <dsp:spPr>
        <a:xfrm>
          <a:off x="3134595" y="824"/>
          <a:ext cx="1960408" cy="15683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de-DE" sz="2200" kern="1200" dirty="0" err="1" smtClean="0"/>
            <a:t>To</a:t>
          </a:r>
          <a:r>
            <a:rPr lang="de-DE" sz="2200" kern="1200" dirty="0" smtClean="0"/>
            <a:t> </a:t>
          </a:r>
          <a:r>
            <a:rPr lang="de-DE" sz="2200" kern="1200" dirty="0" err="1" smtClean="0"/>
            <a:t>work</a:t>
          </a:r>
          <a:r>
            <a:rPr lang="de-DE" sz="2200" kern="1200" dirty="0" smtClean="0"/>
            <a:t> </a:t>
          </a:r>
          <a:r>
            <a:rPr lang="de-DE" sz="2200" kern="1200" dirty="0" err="1" smtClean="0"/>
            <a:t>with</a:t>
          </a:r>
          <a:r>
            <a:rPr lang="de-DE" sz="2200" kern="1200" dirty="0" smtClean="0"/>
            <a:t> </a:t>
          </a:r>
          <a:r>
            <a:rPr lang="de-DE" sz="2200" kern="1200" dirty="0" err="1" smtClean="0"/>
            <a:t>wealth</a:t>
          </a:r>
          <a:r>
            <a:rPr lang="de-DE" sz="2200" kern="1200" dirty="0" smtClean="0"/>
            <a:t> (</a:t>
          </a:r>
          <a:r>
            <a:rPr lang="de-DE" sz="2200" kern="1200" dirty="0" err="1" smtClean="0"/>
            <a:t>job</a:t>
          </a:r>
          <a:r>
            <a:rPr lang="de-DE" sz="2200" kern="1200" dirty="0" smtClean="0"/>
            <a:t>) </a:t>
          </a:r>
          <a:r>
            <a:rPr lang="de-DE" sz="2200" kern="1200" dirty="0" err="1" smtClean="0"/>
            <a:t>creators</a:t>
          </a:r>
          <a:r>
            <a:rPr lang="de-DE" sz="2200" kern="1200" dirty="0" smtClean="0"/>
            <a:t> large </a:t>
          </a:r>
          <a:r>
            <a:rPr lang="de-DE" sz="2200" kern="1200" dirty="0" err="1" smtClean="0"/>
            <a:t>and</a:t>
          </a:r>
          <a:r>
            <a:rPr lang="de-DE" sz="2200" kern="1200" dirty="0" smtClean="0"/>
            <a:t> </a:t>
          </a:r>
          <a:r>
            <a:rPr lang="de-DE" sz="2200" kern="1200" dirty="0" err="1" smtClean="0"/>
            <a:t>small</a:t>
          </a:r>
          <a:endParaRPr lang="de-DE" sz="2200" kern="1200" dirty="0"/>
        </a:p>
      </dsp:txBody>
      <dsp:txXfrm>
        <a:off x="3134595" y="824"/>
        <a:ext cx="1960408" cy="1568327"/>
      </dsp:txXfrm>
    </dsp:sp>
    <dsp:sp modelId="{988F9165-B8E2-48DD-8030-E6C7C6B21A5B}">
      <dsp:nvSpPr>
        <dsp:cNvPr id="0" name=""/>
        <dsp:cNvSpPr/>
      </dsp:nvSpPr>
      <dsp:spPr>
        <a:xfrm rot="19500000">
          <a:off x="4892267" y="2100207"/>
          <a:ext cx="1584352" cy="588122"/>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0B54F-F69C-45CD-B12F-AC24D10280D3}">
      <dsp:nvSpPr>
        <dsp:cNvPr id="0" name=""/>
        <dsp:cNvSpPr/>
      </dsp:nvSpPr>
      <dsp:spPr>
        <a:xfrm>
          <a:off x="5353151" y="1155731"/>
          <a:ext cx="1960408" cy="15683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de-DE" sz="2200" kern="1200" dirty="0" err="1" smtClean="0"/>
            <a:t>To</a:t>
          </a:r>
          <a:r>
            <a:rPr lang="de-DE" sz="2200" kern="1200" dirty="0" smtClean="0"/>
            <a:t> </a:t>
          </a:r>
          <a:r>
            <a:rPr lang="de-DE" sz="2200" kern="1200" dirty="0" err="1" smtClean="0"/>
            <a:t>support</a:t>
          </a:r>
          <a:r>
            <a:rPr lang="de-DE" sz="2200" kern="1200" dirty="0" smtClean="0"/>
            <a:t> regional </a:t>
          </a:r>
          <a:r>
            <a:rPr lang="de-DE" sz="2200" kern="1200" dirty="0" err="1" smtClean="0"/>
            <a:t>economic</a:t>
          </a:r>
          <a:r>
            <a:rPr lang="de-DE" sz="2200" kern="1200" dirty="0" smtClean="0"/>
            <a:t> </a:t>
          </a:r>
          <a:r>
            <a:rPr lang="de-DE" sz="2200" kern="1200" dirty="0" err="1" smtClean="0"/>
            <a:t>development</a:t>
          </a:r>
          <a:endParaRPr lang="de-DE" sz="2200" kern="1200" dirty="0"/>
        </a:p>
      </dsp:txBody>
      <dsp:txXfrm>
        <a:off x="5353151" y="1155731"/>
        <a:ext cx="1960408" cy="15683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43383A-E1CE-40EA-9245-0772F4607E3B}">
      <dsp:nvSpPr>
        <dsp:cNvPr id="0" name=""/>
        <dsp:cNvSpPr/>
      </dsp:nvSpPr>
      <dsp:spPr>
        <a:xfrm>
          <a:off x="751267" y="-350843"/>
          <a:ext cx="3679064" cy="353041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Higher Education</a:t>
          </a:r>
          <a:endParaRPr lang="de-DE" sz="2000" kern="1200" dirty="0"/>
        </a:p>
      </dsp:txBody>
      <dsp:txXfrm>
        <a:off x="1241809" y="266978"/>
        <a:ext cx="2697980" cy="1588686"/>
      </dsp:txXfrm>
    </dsp:sp>
    <dsp:sp modelId="{4081D618-7A88-424F-9379-6A0FF92B6B14}">
      <dsp:nvSpPr>
        <dsp:cNvPr id="0" name=""/>
        <dsp:cNvSpPr/>
      </dsp:nvSpPr>
      <dsp:spPr>
        <a:xfrm>
          <a:off x="1731138" y="1346392"/>
          <a:ext cx="3679064" cy="353041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People</a:t>
          </a:r>
          <a:endParaRPr lang="de-DE" sz="2000" kern="1200" dirty="0"/>
        </a:p>
      </dsp:txBody>
      <dsp:txXfrm>
        <a:off x="2856319" y="2258416"/>
        <a:ext cx="2207438" cy="1941727"/>
      </dsp:txXfrm>
    </dsp:sp>
    <dsp:sp modelId="{38F6C9D2-5C03-45C9-8CC3-D5B97AE62BC6}">
      <dsp:nvSpPr>
        <dsp:cNvPr id="0" name=""/>
        <dsp:cNvSpPr/>
      </dsp:nvSpPr>
      <dsp:spPr>
        <a:xfrm>
          <a:off x="-228603" y="1346392"/>
          <a:ext cx="3679064" cy="3530414"/>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Business</a:t>
          </a:r>
          <a:endParaRPr lang="de-DE" sz="2000" kern="1200" dirty="0"/>
        </a:p>
      </dsp:txBody>
      <dsp:txXfrm>
        <a:off x="117841" y="2258416"/>
        <a:ext cx="2207438" cy="19417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86214-6DD1-4FB4-9C37-4AD4FCF14C33}">
      <dsp:nvSpPr>
        <dsp:cNvPr id="0" name=""/>
        <dsp:cNvSpPr/>
      </dsp:nvSpPr>
      <dsp:spPr>
        <a:xfrm>
          <a:off x="2571" y="243446"/>
          <a:ext cx="2507456" cy="58585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de-DE" sz="1700" kern="1200" dirty="0" smtClean="0">
              <a:solidFill>
                <a:schemeClr val="tx1"/>
              </a:solidFill>
            </a:rPr>
            <a:t>Development </a:t>
          </a:r>
          <a:r>
            <a:rPr lang="de-DE" sz="1700" kern="1200" dirty="0" err="1" smtClean="0">
              <a:solidFill>
                <a:schemeClr val="tx1"/>
              </a:solidFill>
            </a:rPr>
            <a:t>of</a:t>
          </a:r>
          <a:r>
            <a:rPr lang="de-DE" sz="1700" kern="1200" dirty="0" smtClean="0">
              <a:solidFill>
                <a:schemeClr val="tx1"/>
              </a:solidFill>
            </a:rPr>
            <a:t> </a:t>
          </a:r>
          <a:r>
            <a:rPr lang="de-DE" sz="1700" kern="1200" dirty="0" err="1" smtClean="0">
              <a:solidFill>
                <a:schemeClr val="tx1"/>
              </a:solidFill>
            </a:rPr>
            <a:t>service</a:t>
          </a:r>
          <a:r>
            <a:rPr lang="de-DE" sz="1700" kern="1200" dirty="0" smtClean="0">
              <a:solidFill>
                <a:schemeClr val="tx1"/>
              </a:solidFill>
            </a:rPr>
            <a:t> </a:t>
          </a:r>
          <a:r>
            <a:rPr lang="de-DE" sz="1700" kern="1200" dirty="0" err="1" smtClean="0">
              <a:solidFill>
                <a:schemeClr val="tx1"/>
              </a:solidFill>
            </a:rPr>
            <a:t>program</a:t>
          </a:r>
          <a:endParaRPr lang="de-DE" sz="1700" kern="1200" dirty="0">
            <a:solidFill>
              <a:schemeClr val="tx1"/>
            </a:solidFill>
          </a:endParaRPr>
        </a:p>
      </dsp:txBody>
      <dsp:txXfrm>
        <a:off x="2571" y="243446"/>
        <a:ext cx="2507456" cy="585859"/>
      </dsp:txXfrm>
    </dsp:sp>
    <dsp:sp modelId="{1D564848-4D44-4B3F-8DC9-C9B05952C24C}">
      <dsp:nvSpPr>
        <dsp:cNvPr id="0" name=""/>
        <dsp:cNvSpPr/>
      </dsp:nvSpPr>
      <dsp:spPr>
        <a:xfrm>
          <a:off x="2571" y="829306"/>
          <a:ext cx="2507456" cy="34532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de-DE" sz="1700" kern="1200" dirty="0" smtClean="0"/>
            <a:t>Basic </a:t>
          </a:r>
          <a:r>
            <a:rPr lang="de-DE" sz="1700" kern="1200" dirty="0" err="1" smtClean="0"/>
            <a:t>services</a:t>
          </a:r>
          <a:r>
            <a:rPr lang="de-DE" sz="1700" kern="1200" dirty="0" smtClean="0"/>
            <a:t> (e.g. </a:t>
          </a:r>
          <a:r>
            <a:rPr lang="de-DE" sz="1700" kern="1200" dirty="0" err="1" smtClean="0"/>
            <a:t>space</a:t>
          </a:r>
          <a:r>
            <a:rPr lang="de-DE" sz="1700" kern="1200" dirty="0" smtClean="0"/>
            <a:t> </a:t>
          </a:r>
          <a:r>
            <a:rPr lang="de-DE" sz="1700" kern="1200" dirty="0" err="1" smtClean="0"/>
            <a:t>secretarial</a:t>
          </a:r>
          <a:r>
            <a:rPr lang="de-DE" sz="1700" kern="1200" dirty="0" smtClean="0"/>
            <a:t> </a:t>
          </a:r>
          <a:r>
            <a:rPr lang="de-DE" sz="1700" kern="1200" dirty="0" err="1" smtClean="0"/>
            <a:t>services</a:t>
          </a:r>
          <a:r>
            <a:rPr lang="de-DE" sz="1700" kern="1200" dirty="0" smtClean="0"/>
            <a:t>, </a:t>
          </a:r>
          <a:r>
            <a:rPr lang="de-DE" sz="1700" kern="1200" dirty="0" err="1" smtClean="0"/>
            <a:t>infrastruture</a:t>
          </a:r>
          <a:r>
            <a:rPr lang="de-DE" sz="1700" kern="1200" dirty="0" smtClean="0"/>
            <a:t>, IT </a:t>
          </a:r>
          <a:r>
            <a:rPr lang="de-DE" sz="1700" kern="1200" dirty="0" err="1" smtClean="0"/>
            <a:t>service</a:t>
          </a:r>
          <a:r>
            <a:rPr lang="de-DE" sz="1700" kern="1200" dirty="0" smtClean="0"/>
            <a:t>)</a:t>
          </a:r>
          <a:endParaRPr lang="de-DE" sz="1700" kern="1200" dirty="0"/>
        </a:p>
        <a:p>
          <a:pPr marL="171450" lvl="1" indent="-171450" algn="l" defTabSz="755650">
            <a:lnSpc>
              <a:spcPct val="90000"/>
            </a:lnSpc>
            <a:spcBef>
              <a:spcPct val="0"/>
            </a:spcBef>
            <a:spcAft>
              <a:spcPct val="15000"/>
            </a:spcAft>
            <a:buChar char="••"/>
          </a:pPr>
          <a:r>
            <a:rPr lang="de-DE" sz="1700" kern="1200" dirty="0" smtClean="0"/>
            <a:t>Additional </a:t>
          </a:r>
          <a:r>
            <a:rPr lang="de-DE" sz="1700" kern="1200" dirty="0" err="1" smtClean="0"/>
            <a:t>services</a:t>
          </a:r>
          <a:r>
            <a:rPr lang="de-DE" sz="1700" kern="1200" dirty="0" smtClean="0"/>
            <a:t> (e.g. </a:t>
          </a:r>
          <a:r>
            <a:rPr lang="de-DE" sz="1700" kern="1200" dirty="0" err="1" smtClean="0"/>
            <a:t>consulting</a:t>
          </a:r>
          <a:r>
            <a:rPr lang="de-DE" sz="1700" kern="1200" dirty="0" smtClean="0"/>
            <a:t> &amp; </a:t>
          </a:r>
          <a:r>
            <a:rPr lang="de-DE" sz="1700" kern="1200" dirty="0" err="1" smtClean="0"/>
            <a:t>advisory</a:t>
          </a:r>
          <a:r>
            <a:rPr lang="de-DE" sz="1700" kern="1200" dirty="0" smtClean="0"/>
            <a:t>, </a:t>
          </a:r>
          <a:r>
            <a:rPr lang="de-DE" sz="1700" kern="1200" dirty="0" err="1" smtClean="0"/>
            <a:t>training</a:t>
          </a:r>
          <a:r>
            <a:rPr lang="de-DE" sz="1700" kern="1200" dirty="0" smtClean="0"/>
            <a:t>, </a:t>
          </a:r>
          <a:r>
            <a:rPr lang="de-DE" sz="1700" kern="1200" dirty="0" err="1" smtClean="0"/>
            <a:t>marketing</a:t>
          </a:r>
          <a:r>
            <a:rPr lang="de-DE" sz="1700" kern="1200" dirty="0" smtClean="0"/>
            <a:t>, </a:t>
          </a:r>
          <a:r>
            <a:rPr lang="de-DE" sz="1700" kern="1200" dirty="0" err="1" smtClean="0"/>
            <a:t>accounting</a:t>
          </a:r>
          <a:r>
            <a:rPr lang="de-DE" sz="1700" kern="1200" dirty="0" smtClean="0"/>
            <a:t>)</a:t>
          </a:r>
          <a:endParaRPr lang="de-DE" sz="1700" kern="1200" dirty="0"/>
        </a:p>
        <a:p>
          <a:pPr marL="171450" lvl="1" indent="-171450" algn="l" defTabSz="755650">
            <a:lnSpc>
              <a:spcPct val="90000"/>
            </a:lnSpc>
            <a:spcBef>
              <a:spcPct val="0"/>
            </a:spcBef>
            <a:spcAft>
              <a:spcPct val="15000"/>
            </a:spcAft>
            <a:buChar char="••"/>
          </a:pPr>
          <a:r>
            <a:rPr lang="de-DE" sz="1700" kern="1200" dirty="0" err="1" smtClean="0"/>
            <a:t>Advanced</a:t>
          </a:r>
          <a:r>
            <a:rPr lang="de-DE" sz="1700" kern="1200" dirty="0" smtClean="0"/>
            <a:t> </a:t>
          </a:r>
          <a:r>
            <a:rPr lang="de-DE" sz="1700" kern="1200" dirty="0" err="1" smtClean="0"/>
            <a:t>services</a:t>
          </a:r>
          <a:r>
            <a:rPr lang="de-DE" sz="1700" kern="1200" dirty="0" smtClean="0"/>
            <a:t> (e.g. </a:t>
          </a:r>
          <a:r>
            <a:rPr lang="de-DE" sz="1700" kern="1200" dirty="0" err="1" smtClean="0"/>
            <a:t>specialzed</a:t>
          </a:r>
          <a:r>
            <a:rPr lang="de-DE" sz="1700" kern="1200" dirty="0" smtClean="0"/>
            <a:t> </a:t>
          </a:r>
          <a:r>
            <a:rPr lang="de-DE" sz="1700" kern="1200" dirty="0" err="1" smtClean="0"/>
            <a:t>equipment</a:t>
          </a:r>
          <a:r>
            <a:rPr lang="de-DE" sz="1700" kern="1200" dirty="0" smtClean="0"/>
            <a:t> / </a:t>
          </a:r>
          <a:r>
            <a:rPr lang="de-DE" sz="1700" kern="1200" dirty="0" err="1" smtClean="0"/>
            <a:t>software</a:t>
          </a:r>
          <a:r>
            <a:rPr lang="de-DE" sz="1700" kern="1200" dirty="0" smtClean="0"/>
            <a:t>, IPR, </a:t>
          </a:r>
          <a:r>
            <a:rPr lang="de-DE" sz="1700" kern="1200" dirty="0" err="1" smtClean="0"/>
            <a:t>innovation</a:t>
          </a:r>
          <a:r>
            <a:rPr lang="de-DE" sz="1700" kern="1200" dirty="0" smtClean="0"/>
            <a:t> </a:t>
          </a:r>
          <a:r>
            <a:rPr lang="de-DE" sz="1700" kern="1200" dirty="0" err="1" smtClean="0"/>
            <a:t>cycle</a:t>
          </a:r>
          <a:r>
            <a:rPr lang="de-DE" sz="1700" kern="1200" dirty="0" smtClean="0"/>
            <a:t> </a:t>
          </a:r>
          <a:r>
            <a:rPr lang="de-DE" sz="1700" kern="1200" dirty="0" err="1" smtClean="0"/>
            <a:t>guidance</a:t>
          </a:r>
          <a:r>
            <a:rPr lang="de-DE" sz="1700" kern="1200" dirty="0" smtClean="0"/>
            <a:t>)</a:t>
          </a:r>
          <a:endParaRPr lang="de-DE" sz="1700" kern="1200" dirty="0"/>
        </a:p>
      </dsp:txBody>
      <dsp:txXfrm>
        <a:off x="2571" y="829306"/>
        <a:ext cx="2507456" cy="3453210"/>
      </dsp:txXfrm>
    </dsp:sp>
    <dsp:sp modelId="{97F32F40-7364-4A72-ADD1-6DB349F10B49}">
      <dsp:nvSpPr>
        <dsp:cNvPr id="0" name=""/>
        <dsp:cNvSpPr/>
      </dsp:nvSpPr>
      <dsp:spPr>
        <a:xfrm>
          <a:off x="2861071" y="243446"/>
          <a:ext cx="2507456" cy="58585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de-DE" sz="1700" kern="1200" dirty="0" err="1" smtClean="0">
              <a:solidFill>
                <a:schemeClr val="tx1"/>
              </a:solidFill>
            </a:rPr>
            <a:t>Improvement</a:t>
          </a:r>
          <a:r>
            <a:rPr lang="de-DE" sz="1700" kern="1200" dirty="0" smtClean="0">
              <a:solidFill>
                <a:schemeClr val="tx1"/>
              </a:solidFill>
            </a:rPr>
            <a:t> </a:t>
          </a:r>
          <a:r>
            <a:rPr lang="de-DE" sz="1700" kern="1200" dirty="0" err="1" smtClean="0">
              <a:solidFill>
                <a:schemeClr val="tx1"/>
              </a:solidFill>
            </a:rPr>
            <a:t>of</a:t>
          </a:r>
          <a:r>
            <a:rPr lang="de-DE" sz="1700" kern="1200" dirty="0" smtClean="0">
              <a:solidFill>
                <a:schemeClr val="tx1"/>
              </a:solidFill>
            </a:rPr>
            <a:t> </a:t>
          </a:r>
          <a:r>
            <a:rPr lang="de-DE" sz="1700" kern="1200" dirty="0" err="1" smtClean="0">
              <a:solidFill>
                <a:schemeClr val="tx1"/>
              </a:solidFill>
            </a:rPr>
            <a:t>the</a:t>
          </a:r>
          <a:r>
            <a:rPr lang="de-DE" sz="1700" kern="1200" dirty="0" smtClean="0">
              <a:solidFill>
                <a:schemeClr val="tx1"/>
              </a:solidFill>
            </a:rPr>
            <a:t> </a:t>
          </a:r>
          <a:r>
            <a:rPr lang="de-DE" sz="1700" kern="1200" dirty="0" err="1" smtClean="0">
              <a:solidFill>
                <a:schemeClr val="tx1"/>
              </a:solidFill>
            </a:rPr>
            <a:t>delivery</a:t>
          </a:r>
          <a:endParaRPr lang="de-DE" sz="1700" kern="1200" dirty="0">
            <a:solidFill>
              <a:schemeClr val="tx1"/>
            </a:solidFill>
          </a:endParaRPr>
        </a:p>
      </dsp:txBody>
      <dsp:txXfrm>
        <a:off x="2861071" y="243446"/>
        <a:ext cx="2507456" cy="585859"/>
      </dsp:txXfrm>
    </dsp:sp>
    <dsp:sp modelId="{10F22556-7B42-40A2-8A80-730AC63403CA}">
      <dsp:nvSpPr>
        <dsp:cNvPr id="0" name=""/>
        <dsp:cNvSpPr/>
      </dsp:nvSpPr>
      <dsp:spPr>
        <a:xfrm>
          <a:off x="2861071" y="829306"/>
          <a:ext cx="2507456" cy="34532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de-DE" sz="1700" kern="1200" dirty="0" smtClean="0"/>
            <a:t>Clear </a:t>
          </a:r>
          <a:r>
            <a:rPr lang="de-DE" sz="1700" kern="1200" dirty="0" err="1" smtClean="0"/>
            <a:t>descriptions</a:t>
          </a:r>
          <a:r>
            <a:rPr lang="de-DE" sz="1700" kern="1200" dirty="0" smtClean="0"/>
            <a:t> </a:t>
          </a:r>
          <a:r>
            <a:rPr lang="de-DE" sz="1700" kern="1200" dirty="0" err="1" smtClean="0"/>
            <a:t>and</a:t>
          </a:r>
          <a:r>
            <a:rPr lang="de-DE" sz="1700" kern="1200" dirty="0" smtClean="0"/>
            <a:t> easy </a:t>
          </a:r>
          <a:r>
            <a:rPr lang="de-DE" sz="1700" kern="1200" dirty="0" err="1" smtClean="0"/>
            <a:t>to</a:t>
          </a:r>
          <a:r>
            <a:rPr lang="de-DE" sz="1700" kern="1200" dirty="0" smtClean="0"/>
            <a:t> understand</a:t>
          </a:r>
          <a:endParaRPr lang="de-DE" sz="1700" kern="1200" dirty="0"/>
        </a:p>
        <a:p>
          <a:pPr marL="171450" lvl="1" indent="-171450" algn="l" defTabSz="755650">
            <a:lnSpc>
              <a:spcPct val="90000"/>
            </a:lnSpc>
            <a:spcBef>
              <a:spcPct val="0"/>
            </a:spcBef>
            <a:spcAft>
              <a:spcPct val="15000"/>
            </a:spcAft>
            <a:buChar char="••"/>
          </a:pPr>
          <a:r>
            <a:rPr lang="de-DE" sz="1700" kern="1200" dirty="0" smtClean="0"/>
            <a:t>Time </a:t>
          </a:r>
          <a:r>
            <a:rPr lang="de-DE" sz="1700" kern="1200" dirty="0" err="1" smtClean="0"/>
            <a:t>for</a:t>
          </a:r>
          <a:r>
            <a:rPr lang="de-DE" sz="1700" kern="1200" dirty="0" smtClean="0"/>
            <a:t> </a:t>
          </a:r>
          <a:r>
            <a:rPr lang="de-DE" sz="1700" kern="1200" dirty="0" err="1" smtClean="0"/>
            <a:t>service</a:t>
          </a:r>
          <a:r>
            <a:rPr lang="de-DE" sz="1700" kern="1200" dirty="0" smtClean="0"/>
            <a:t> </a:t>
          </a:r>
          <a:r>
            <a:rPr lang="de-DE" sz="1700" kern="1200" dirty="0" err="1" smtClean="0"/>
            <a:t>completion</a:t>
          </a:r>
          <a:endParaRPr lang="de-DE" sz="1700" kern="1200" dirty="0"/>
        </a:p>
        <a:p>
          <a:pPr marL="171450" lvl="1" indent="-171450" algn="l" defTabSz="755650">
            <a:lnSpc>
              <a:spcPct val="90000"/>
            </a:lnSpc>
            <a:spcBef>
              <a:spcPct val="0"/>
            </a:spcBef>
            <a:spcAft>
              <a:spcPct val="15000"/>
            </a:spcAft>
            <a:buChar char="••"/>
          </a:pPr>
          <a:r>
            <a:rPr lang="de-DE" sz="1700" kern="1200" dirty="0" smtClean="0"/>
            <a:t>Easy </a:t>
          </a:r>
          <a:r>
            <a:rPr lang="de-DE" sz="1700" kern="1200" dirty="0" err="1" smtClean="0"/>
            <a:t>request</a:t>
          </a:r>
          <a:r>
            <a:rPr lang="de-DE" sz="1700" kern="1200" dirty="0" smtClean="0"/>
            <a:t> </a:t>
          </a:r>
          <a:r>
            <a:rPr lang="de-DE" sz="1700" kern="1200" dirty="0" err="1" smtClean="0"/>
            <a:t>for</a:t>
          </a:r>
          <a:r>
            <a:rPr lang="de-DE" sz="1700" kern="1200" dirty="0" smtClean="0"/>
            <a:t> </a:t>
          </a:r>
          <a:r>
            <a:rPr lang="de-DE" sz="1700" kern="1200" dirty="0" err="1" smtClean="0"/>
            <a:t>service</a:t>
          </a:r>
          <a:endParaRPr lang="de-DE" sz="1700" kern="1200" dirty="0"/>
        </a:p>
        <a:p>
          <a:pPr marL="171450" lvl="1" indent="-171450" algn="l" defTabSz="755650">
            <a:lnSpc>
              <a:spcPct val="90000"/>
            </a:lnSpc>
            <a:spcBef>
              <a:spcPct val="0"/>
            </a:spcBef>
            <a:spcAft>
              <a:spcPct val="15000"/>
            </a:spcAft>
            <a:buChar char="••"/>
          </a:pPr>
          <a:r>
            <a:rPr lang="de-DE" sz="1700" kern="1200" dirty="0" err="1" smtClean="0"/>
            <a:t>Defined</a:t>
          </a:r>
          <a:r>
            <a:rPr lang="de-DE" sz="1700" kern="1200" dirty="0" smtClean="0"/>
            <a:t> </a:t>
          </a:r>
          <a:r>
            <a:rPr lang="de-DE" sz="1700" kern="1200" dirty="0" err="1" smtClean="0"/>
            <a:t>client</a:t>
          </a:r>
          <a:r>
            <a:rPr lang="de-DE" sz="1700" kern="1200" dirty="0" smtClean="0"/>
            <a:t> </a:t>
          </a:r>
          <a:r>
            <a:rPr lang="de-DE" sz="1700" kern="1200" dirty="0" err="1" smtClean="0"/>
            <a:t>role</a:t>
          </a:r>
          <a:endParaRPr lang="de-DE" sz="1700" kern="1200" dirty="0"/>
        </a:p>
        <a:p>
          <a:pPr marL="171450" lvl="1" indent="-171450" algn="l" defTabSz="755650">
            <a:lnSpc>
              <a:spcPct val="90000"/>
            </a:lnSpc>
            <a:spcBef>
              <a:spcPct val="0"/>
            </a:spcBef>
            <a:spcAft>
              <a:spcPct val="15000"/>
            </a:spcAft>
            <a:buChar char="••"/>
          </a:pPr>
          <a:r>
            <a:rPr lang="de-DE" sz="1700" kern="1200" dirty="0" err="1" smtClean="0"/>
            <a:t>Monitoring</a:t>
          </a:r>
          <a:r>
            <a:rPr lang="de-DE" sz="1700" kern="1200" dirty="0" smtClean="0"/>
            <a:t> </a:t>
          </a:r>
          <a:r>
            <a:rPr lang="de-DE" sz="1700" kern="1200" dirty="0" err="1" smtClean="0"/>
            <a:t>and</a:t>
          </a:r>
          <a:r>
            <a:rPr lang="de-DE" sz="1700" kern="1200" dirty="0" smtClean="0"/>
            <a:t> </a:t>
          </a:r>
          <a:r>
            <a:rPr lang="de-DE" sz="1700" kern="1200" dirty="0" err="1" smtClean="0"/>
            <a:t>surveying</a:t>
          </a:r>
          <a:endParaRPr lang="de-DE" sz="1700" kern="1200" dirty="0"/>
        </a:p>
      </dsp:txBody>
      <dsp:txXfrm>
        <a:off x="2861071" y="829306"/>
        <a:ext cx="2507456" cy="3453210"/>
      </dsp:txXfrm>
    </dsp:sp>
    <dsp:sp modelId="{02B70C83-AAE8-459D-A297-D9272A313B6F}">
      <dsp:nvSpPr>
        <dsp:cNvPr id="0" name=""/>
        <dsp:cNvSpPr/>
      </dsp:nvSpPr>
      <dsp:spPr>
        <a:xfrm>
          <a:off x="5719571" y="243446"/>
          <a:ext cx="2507456" cy="58585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de-DE" sz="1700" kern="1200" dirty="0" smtClean="0">
              <a:solidFill>
                <a:schemeClr val="tx1"/>
              </a:solidFill>
            </a:rPr>
            <a:t>Trainings </a:t>
          </a:r>
          <a:r>
            <a:rPr lang="de-DE" sz="1700" kern="1200" dirty="0" err="1" smtClean="0">
              <a:solidFill>
                <a:schemeClr val="tx1"/>
              </a:solidFill>
            </a:rPr>
            <a:t>of</a:t>
          </a:r>
          <a:r>
            <a:rPr lang="de-DE" sz="1700" kern="1200" dirty="0" smtClean="0">
              <a:solidFill>
                <a:schemeClr val="tx1"/>
              </a:solidFill>
            </a:rPr>
            <a:t> </a:t>
          </a:r>
          <a:r>
            <a:rPr lang="de-DE" sz="1700" kern="1200" dirty="0" err="1" smtClean="0">
              <a:solidFill>
                <a:schemeClr val="tx1"/>
              </a:solidFill>
            </a:rPr>
            <a:t>staff</a:t>
          </a:r>
          <a:endParaRPr lang="de-DE" sz="1700" kern="1200" dirty="0">
            <a:solidFill>
              <a:schemeClr val="tx1"/>
            </a:solidFill>
          </a:endParaRPr>
        </a:p>
      </dsp:txBody>
      <dsp:txXfrm>
        <a:off x="5719571" y="243446"/>
        <a:ext cx="2507456" cy="585859"/>
      </dsp:txXfrm>
    </dsp:sp>
    <dsp:sp modelId="{E5E1972D-CBD9-415E-A4E9-79A6F3DACC5C}">
      <dsp:nvSpPr>
        <dsp:cNvPr id="0" name=""/>
        <dsp:cNvSpPr/>
      </dsp:nvSpPr>
      <dsp:spPr>
        <a:xfrm>
          <a:off x="5719571" y="829306"/>
          <a:ext cx="2507456" cy="34532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de-DE" sz="1700" kern="1200" dirty="0" smtClean="0"/>
            <a:t>High </a:t>
          </a:r>
          <a:r>
            <a:rPr lang="de-DE" sz="1700" kern="1200" dirty="0" err="1" smtClean="0"/>
            <a:t>quality</a:t>
          </a:r>
          <a:r>
            <a:rPr lang="de-DE" sz="1700" kern="1200" dirty="0" smtClean="0"/>
            <a:t> </a:t>
          </a:r>
          <a:r>
            <a:rPr lang="de-DE" sz="1700" kern="1200" dirty="0" err="1" smtClean="0"/>
            <a:t>services</a:t>
          </a:r>
          <a:r>
            <a:rPr lang="de-DE" sz="1700" kern="1200" dirty="0" smtClean="0"/>
            <a:t> (</a:t>
          </a:r>
          <a:r>
            <a:rPr lang="de-DE" sz="1700" kern="1200" dirty="0" err="1" smtClean="0"/>
            <a:t>no</a:t>
          </a:r>
          <a:r>
            <a:rPr lang="de-DE" sz="1700" kern="1200" dirty="0" smtClean="0"/>
            <a:t> </a:t>
          </a:r>
          <a:r>
            <a:rPr lang="de-DE" sz="1700" kern="1200" dirty="0" err="1" smtClean="0"/>
            <a:t>dublication</a:t>
          </a:r>
          <a:r>
            <a:rPr lang="de-DE" sz="1700" kern="1200" dirty="0" smtClean="0"/>
            <a:t>)</a:t>
          </a:r>
          <a:endParaRPr lang="de-DE" sz="1700" kern="1200" dirty="0"/>
        </a:p>
        <a:p>
          <a:pPr marL="171450" lvl="1" indent="-171450" algn="l" defTabSz="755650">
            <a:lnSpc>
              <a:spcPct val="90000"/>
            </a:lnSpc>
            <a:spcBef>
              <a:spcPct val="0"/>
            </a:spcBef>
            <a:spcAft>
              <a:spcPct val="15000"/>
            </a:spcAft>
            <a:buChar char="••"/>
          </a:pPr>
          <a:r>
            <a:rPr lang="de-DE" sz="1700" kern="1200" dirty="0" smtClean="0"/>
            <a:t>Different </a:t>
          </a:r>
          <a:r>
            <a:rPr lang="de-DE" sz="1700" kern="1200" dirty="0" err="1" smtClean="0"/>
            <a:t>specific</a:t>
          </a:r>
          <a:r>
            <a:rPr lang="de-DE" sz="1700" kern="1200" dirty="0" smtClean="0"/>
            <a:t> </a:t>
          </a:r>
          <a:r>
            <a:rPr lang="de-DE" sz="1700" kern="1200" dirty="0" err="1" smtClean="0"/>
            <a:t>needs</a:t>
          </a:r>
          <a:endParaRPr lang="de-DE" sz="1700" kern="1200" dirty="0"/>
        </a:p>
        <a:p>
          <a:pPr marL="171450" lvl="1" indent="-171450" algn="l" defTabSz="755650">
            <a:lnSpc>
              <a:spcPct val="90000"/>
            </a:lnSpc>
            <a:spcBef>
              <a:spcPct val="0"/>
            </a:spcBef>
            <a:spcAft>
              <a:spcPct val="15000"/>
            </a:spcAft>
            <a:buChar char="••"/>
          </a:pPr>
          <a:r>
            <a:rPr lang="de-DE" sz="1700" kern="1200" dirty="0" err="1" smtClean="0"/>
            <a:t>Delivery</a:t>
          </a:r>
          <a:r>
            <a:rPr lang="de-DE" sz="1700" kern="1200" dirty="0" smtClean="0"/>
            <a:t> </a:t>
          </a:r>
          <a:r>
            <a:rPr lang="de-DE" sz="1700" kern="1200" dirty="0" err="1" smtClean="0"/>
            <a:t>of</a:t>
          </a:r>
          <a:r>
            <a:rPr lang="de-DE" sz="1700" kern="1200" dirty="0" smtClean="0"/>
            <a:t> </a:t>
          </a:r>
          <a:r>
            <a:rPr lang="de-DE" sz="1700" kern="1200" dirty="0" err="1" smtClean="0"/>
            <a:t>service</a:t>
          </a:r>
          <a:r>
            <a:rPr lang="de-DE" sz="1700" kern="1200" dirty="0" smtClean="0"/>
            <a:t> </a:t>
          </a:r>
          <a:r>
            <a:rPr lang="de-DE" sz="1700" kern="1200" dirty="0" err="1" smtClean="0"/>
            <a:t>customization</a:t>
          </a:r>
          <a:endParaRPr lang="de-DE" sz="1700" kern="1200" dirty="0"/>
        </a:p>
        <a:p>
          <a:pPr marL="171450" lvl="1" indent="-171450" algn="l" defTabSz="755650">
            <a:lnSpc>
              <a:spcPct val="90000"/>
            </a:lnSpc>
            <a:spcBef>
              <a:spcPct val="0"/>
            </a:spcBef>
            <a:spcAft>
              <a:spcPct val="15000"/>
            </a:spcAft>
            <a:buChar char="••"/>
          </a:pPr>
          <a:r>
            <a:rPr lang="de-DE" sz="1700" kern="1200" dirty="0" smtClean="0"/>
            <a:t>Evaluation</a:t>
          </a:r>
          <a:endParaRPr lang="de-DE" sz="1700" kern="1200" dirty="0"/>
        </a:p>
        <a:p>
          <a:pPr marL="171450" lvl="1" indent="-171450" algn="l" defTabSz="755650">
            <a:lnSpc>
              <a:spcPct val="90000"/>
            </a:lnSpc>
            <a:spcBef>
              <a:spcPct val="0"/>
            </a:spcBef>
            <a:spcAft>
              <a:spcPct val="15000"/>
            </a:spcAft>
            <a:buChar char="••"/>
          </a:pPr>
          <a:r>
            <a:rPr lang="de-DE" sz="1700" kern="1200" dirty="0" err="1" smtClean="0"/>
            <a:t>Cooperation</a:t>
          </a:r>
          <a:r>
            <a:rPr lang="de-DE" sz="1700" kern="1200" dirty="0" smtClean="0"/>
            <a:t> </a:t>
          </a:r>
          <a:r>
            <a:rPr lang="de-DE" sz="1700" kern="1200" dirty="0" err="1" smtClean="0"/>
            <a:t>and</a:t>
          </a:r>
          <a:r>
            <a:rPr lang="de-DE" sz="1700" kern="1200" dirty="0" smtClean="0"/>
            <a:t> </a:t>
          </a:r>
          <a:r>
            <a:rPr lang="de-DE" sz="1700" kern="1200" dirty="0" err="1" smtClean="0"/>
            <a:t>exchange</a:t>
          </a:r>
          <a:r>
            <a:rPr lang="de-DE" sz="1700" kern="1200" dirty="0" smtClean="0"/>
            <a:t> </a:t>
          </a:r>
          <a:r>
            <a:rPr lang="de-DE" sz="1700" kern="1200" dirty="0" err="1" smtClean="0"/>
            <a:t>for</a:t>
          </a:r>
          <a:r>
            <a:rPr lang="de-DE" sz="1700" kern="1200" dirty="0" smtClean="0"/>
            <a:t> e.g. </a:t>
          </a:r>
          <a:r>
            <a:rPr lang="de-DE" sz="1700" kern="1200" dirty="0" err="1" smtClean="0"/>
            <a:t>methods</a:t>
          </a:r>
          <a:r>
            <a:rPr lang="de-DE" sz="1700" kern="1200" dirty="0" smtClean="0"/>
            <a:t> </a:t>
          </a:r>
          <a:r>
            <a:rPr lang="de-DE" sz="1700" kern="1200" dirty="0" err="1" smtClean="0"/>
            <a:t>and</a:t>
          </a:r>
          <a:r>
            <a:rPr lang="de-DE" sz="1700" kern="1200" dirty="0" smtClean="0"/>
            <a:t> </a:t>
          </a:r>
          <a:r>
            <a:rPr lang="de-DE" sz="1700" kern="1200" dirty="0" err="1" smtClean="0"/>
            <a:t>experiences</a:t>
          </a:r>
          <a:endParaRPr lang="de-DE" sz="1700" kern="1200" dirty="0"/>
        </a:p>
      </dsp:txBody>
      <dsp:txXfrm>
        <a:off x="5719571" y="829306"/>
        <a:ext cx="2507456" cy="34532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CC8E25-914C-4CFE-86A1-25F588EA288B}">
      <dsp:nvSpPr>
        <dsp:cNvPr id="0" name=""/>
        <dsp:cNvSpPr/>
      </dsp:nvSpPr>
      <dsp:spPr>
        <a:xfrm>
          <a:off x="2009" y="404365"/>
          <a:ext cx="1788169" cy="71526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Information / Motivation &amp; </a:t>
          </a:r>
          <a:r>
            <a:rPr lang="de-DE" sz="1200" kern="1200" dirty="0" err="1" smtClean="0"/>
            <a:t>Leadership</a:t>
          </a:r>
          <a:r>
            <a:rPr lang="de-DE" sz="1200" kern="1200" dirty="0" smtClean="0"/>
            <a:t> Training</a:t>
          </a:r>
          <a:endParaRPr lang="de-DE" sz="1200" kern="1200" dirty="0"/>
        </a:p>
      </dsp:txBody>
      <dsp:txXfrm>
        <a:off x="2009" y="404365"/>
        <a:ext cx="1788169" cy="715267"/>
      </dsp:txXfrm>
    </dsp:sp>
    <dsp:sp modelId="{D55132B2-BF4E-4CB0-BDFA-30A20E878FDA}">
      <dsp:nvSpPr>
        <dsp:cNvPr id="0" name=""/>
        <dsp:cNvSpPr/>
      </dsp:nvSpPr>
      <dsp:spPr>
        <a:xfrm>
          <a:off x="1611362" y="404365"/>
          <a:ext cx="1788169" cy="71526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t>Feasibility</a:t>
          </a:r>
          <a:r>
            <a:rPr lang="de-DE" sz="1200" kern="1200" dirty="0" smtClean="0"/>
            <a:t> Study</a:t>
          </a:r>
          <a:endParaRPr lang="de-DE" sz="1200" kern="1200" dirty="0"/>
        </a:p>
      </dsp:txBody>
      <dsp:txXfrm>
        <a:off x="1611362" y="404365"/>
        <a:ext cx="1788169" cy="715267"/>
      </dsp:txXfrm>
    </dsp:sp>
    <dsp:sp modelId="{FD4598A6-6CA7-4460-A479-B06795B9576F}">
      <dsp:nvSpPr>
        <dsp:cNvPr id="0" name=""/>
        <dsp:cNvSpPr/>
      </dsp:nvSpPr>
      <dsp:spPr>
        <a:xfrm>
          <a:off x="3220715" y="404365"/>
          <a:ext cx="1788169" cy="71526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t>Preparation</a:t>
          </a:r>
          <a:r>
            <a:rPr lang="de-DE" sz="1200" kern="1200" dirty="0" smtClean="0"/>
            <a:t> </a:t>
          </a:r>
          <a:r>
            <a:rPr lang="de-DE" sz="1200" kern="1200" dirty="0" err="1" smtClean="0"/>
            <a:t>of</a:t>
          </a:r>
          <a:r>
            <a:rPr lang="de-DE" sz="1200" kern="1200" dirty="0" smtClean="0"/>
            <a:t> </a:t>
          </a:r>
          <a:r>
            <a:rPr lang="de-DE" sz="1200" kern="1200" dirty="0" err="1" smtClean="0"/>
            <a:t>the</a:t>
          </a:r>
          <a:r>
            <a:rPr lang="de-DE" sz="1200" kern="1200" dirty="0" smtClean="0"/>
            <a:t> </a:t>
          </a:r>
          <a:r>
            <a:rPr lang="de-DE" sz="1200" kern="1200" dirty="0" err="1" smtClean="0"/>
            <a:t>Foundation</a:t>
          </a:r>
          <a:endParaRPr lang="de-DE" sz="1200" kern="1200" dirty="0"/>
        </a:p>
      </dsp:txBody>
      <dsp:txXfrm>
        <a:off x="3220715" y="404365"/>
        <a:ext cx="1788169" cy="715267"/>
      </dsp:txXfrm>
    </dsp:sp>
    <dsp:sp modelId="{32CD8997-D307-4286-AE7A-1589FC8B2C26}">
      <dsp:nvSpPr>
        <dsp:cNvPr id="0" name=""/>
        <dsp:cNvSpPr/>
      </dsp:nvSpPr>
      <dsp:spPr>
        <a:xfrm>
          <a:off x="4830067" y="404365"/>
          <a:ext cx="1788169" cy="71526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err="1" smtClean="0"/>
            <a:t>Foundation</a:t>
          </a:r>
          <a:r>
            <a:rPr lang="de-DE" sz="1200" kern="1200" dirty="0" smtClean="0"/>
            <a:t> </a:t>
          </a:r>
          <a:r>
            <a:rPr lang="de-DE" sz="1200" kern="1200" dirty="0" err="1" smtClean="0"/>
            <a:t>of</a:t>
          </a:r>
          <a:r>
            <a:rPr lang="de-DE" sz="1200" kern="1200" dirty="0" smtClean="0"/>
            <a:t> an Enterprise</a:t>
          </a:r>
        </a:p>
      </dsp:txBody>
      <dsp:txXfrm>
        <a:off x="4830067" y="404365"/>
        <a:ext cx="1788169" cy="715267"/>
      </dsp:txXfrm>
    </dsp:sp>
    <dsp:sp modelId="{087617FB-3CA2-4E48-B38F-25C107DC4A3E}">
      <dsp:nvSpPr>
        <dsp:cNvPr id="0" name=""/>
        <dsp:cNvSpPr/>
      </dsp:nvSpPr>
      <dsp:spPr>
        <a:xfrm>
          <a:off x="6439420" y="404365"/>
          <a:ext cx="1788169" cy="71526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kern="1200" dirty="0" smtClean="0"/>
            <a:t>Growth</a:t>
          </a:r>
        </a:p>
      </dsp:txBody>
      <dsp:txXfrm>
        <a:off x="6439420" y="404365"/>
        <a:ext cx="1788169" cy="7152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pPr>
              <a:defRPr/>
            </a:pPr>
            <a:fld id="{8F4D7D76-0DB1-4953-B6A2-59B73704B988}" type="datetimeFigureOut">
              <a:rPr lang="en-US"/>
              <a:pPr>
                <a:defRPr/>
              </a:pPr>
              <a:t>9/3/2014</a:t>
            </a:fld>
            <a:endParaRPr lang="en-US"/>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9433107"/>
            <a:ext cx="2944283" cy="496570"/>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pPr>
              <a:defRPr/>
            </a:pPr>
            <a:fld id="{6CA3C174-A8CC-496D-9919-EA953FB697AF}"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35</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36,</a:t>
            </a:r>
            <a:r>
              <a:rPr lang="de-DE" baseline="0" dirty="0" smtClean="0"/>
              <a:t> 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36,</a:t>
            </a:r>
            <a:r>
              <a:rPr lang="de-DE" baseline="0" dirty="0" smtClean="0"/>
              <a:t> 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36,</a:t>
            </a:r>
            <a:r>
              <a:rPr lang="de-DE" baseline="0" dirty="0" smtClean="0"/>
              <a:t> 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37,</a:t>
            </a:r>
            <a:r>
              <a:rPr lang="de-DE" baseline="0" dirty="0" smtClean="0"/>
              <a:t> 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36-37,</a:t>
            </a:r>
            <a:r>
              <a:rPr lang="de-DE" baseline="0" dirty="0" smtClean="0"/>
              <a:t> 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S. 38</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 13,</a:t>
            </a:r>
            <a:r>
              <a:rPr lang="de-DE" baseline="0" dirty="0" smtClean="0"/>
              <a:t> S. 38</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39</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39</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13, S. 35</a:t>
            </a:r>
          </a:p>
          <a:p>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39</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39</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35</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4D50B-63F6-4312-8FA0-4C31FC5E9131}" type="slidenum">
              <a:rPr lang="de-DE"/>
              <a:pPr/>
              <a:t>40</a:t>
            </a:fld>
            <a:endParaRPr lang="de-DE"/>
          </a:p>
        </p:txBody>
      </p:sp>
      <p:sp>
        <p:nvSpPr>
          <p:cNvPr id="303106" name="Rectangle 2"/>
          <p:cNvSpPr>
            <a:spLocks noGrp="1" noRot="1" noChangeAspect="1" noChangeArrowheads="1" noTextEdit="1"/>
          </p:cNvSpPr>
          <p:nvPr>
            <p:ph type="sldImg"/>
          </p:nvPr>
        </p:nvSpPr>
        <p:spPr>
          <a:solidFill>
            <a:srgbClr val="FFFFFF"/>
          </a:solidFill>
          <a:ln/>
        </p:spPr>
      </p:sp>
      <p:sp>
        <p:nvSpPr>
          <p:cNvPr id="303107" name="Rectangle 3"/>
          <p:cNvSpPr txBox="1">
            <a:spLocks noGrp="1" noChangeArrowheads="1"/>
          </p:cNvSpPr>
          <p:nvPr>
            <p:ph type="body" idx="1"/>
          </p:nvPr>
        </p:nvSpPr>
        <p:spPr>
          <a:xfrm>
            <a:off x="906039" y="4717137"/>
            <a:ext cx="4980835" cy="4469368"/>
          </a:xfrm>
          <a:ln/>
        </p:spPr>
        <p:txBody>
          <a:bodyPr anchor="ct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35</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35</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Start </a:t>
            </a:r>
            <a:r>
              <a:rPr lang="de-DE" dirty="0" err="1" smtClean="0"/>
              <a:t>the</a:t>
            </a:r>
            <a:r>
              <a:rPr lang="de-DE" dirty="0" smtClean="0"/>
              <a:t> </a:t>
            </a:r>
            <a:r>
              <a:rPr lang="de-DE" dirty="0" err="1" smtClean="0"/>
              <a:t>business</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35</a:t>
            </a:r>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Start </a:t>
            </a:r>
            <a:r>
              <a:rPr lang="de-DE" dirty="0" err="1" smtClean="0"/>
              <a:t>the</a:t>
            </a:r>
            <a:r>
              <a:rPr lang="de-DE" dirty="0" smtClean="0"/>
              <a:t> </a:t>
            </a:r>
            <a:r>
              <a:rPr lang="de-DE" dirty="0" err="1" smtClean="0"/>
              <a:t>business</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Start </a:t>
            </a:r>
            <a:r>
              <a:rPr lang="de-DE" dirty="0" err="1" smtClean="0"/>
              <a:t>the</a:t>
            </a:r>
            <a:r>
              <a:rPr lang="de-DE" dirty="0" smtClean="0"/>
              <a:t> </a:t>
            </a:r>
            <a:r>
              <a:rPr lang="de-DE" dirty="0" err="1" smtClean="0"/>
              <a:t>business</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15</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University </a:t>
            </a:r>
            <a:r>
              <a:rPr lang="de-DE" dirty="0" err="1" smtClean="0"/>
              <a:t>research</a:t>
            </a:r>
            <a:r>
              <a:rPr lang="de-DE" dirty="0" smtClean="0"/>
              <a:t> park / </a:t>
            </a:r>
            <a:r>
              <a:rPr lang="de-DE" dirty="0" err="1" smtClean="0"/>
              <a:t>science</a:t>
            </a:r>
            <a:r>
              <a:rPr lang="de-DE" dirty="0" smtClean="0"/>
              <a:t> park / </a:t>
            </a:r>
            <a:r>
              <a:rPr lang="de-DE" dirty="0" err="1" smtClean="0"/>
              <a:t>technology</a:t>
            </a:r>
            <a:r>
              <a:rPr lang="de-DE" dirty="0" smtClean="0"/>
              <a:t> park / </a:t>
            </a:r>
            <a:r>
              <a:rPr lang="de-DE" dirty="0" err="1" smtClean="0"/>
              <a:t>technolopis</a:t>
            </a:r>
            <a:r>
              <a:rPr lang="de-DE" baseline="0" dirty="0" smtClean="0"/>
              <a:t> / </a:t>
            </a:r>
            <a:r>
              <a:rPr lang="de-DE" baseline="0" dirty="0" err="1" smtClean="0"/>
              <a:t>biopark</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31, S. 13</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smtClean="0"/>
              <a:t>Serbia</a:t>
            </a:r>
            <a:r>
              <a:rPr lang="de-DE" dirty="0" smtClean="0"/>
              <a:t>: UK &amp; </a:t>
            </a:r>
            <a:r>
              <a:rPr lang="de-DE" dirty="0" err="1" smtClean="0"/>
              <a:t>Norway</a:t>
            </a:r>
            <a:r>
              <a:rPr lang="de-DE" dirty="0" smtClean="0"/>
              <a:t>, OSCE, Austrian Development Agency (ADA), US AID</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smtClean="0"/>
              <a:t>BiH</a:t>
            </a:r>
            <a:r>
              <a:rPr lang="de-DE" dirty="0" smtClean="0"/>
              <a:t>: </a:t>
            </a:r>
            <a:r>
              <a:rPr lang="de-DE" dirty="0" err="1" smtClean="0"/>
              <a:t>Republica</a:t>
            </a:r>
            <a:r>
              <a:rPr lang="de-DE" dirty="0" smtClean="0"/>
              <a:t> </a:t>
            </a:r>
            <a:r>
              <a:rPr lang="de-DE" dirty="0" err="1" smtClean="0"/>
              <a:t>of</a:t>
            </a:r>
            <a:r>
              <a:rPr lang="de-DE" dirty="0" smtClean="0"/>
              <a:t> </a:t>
            </a:r>
            <a:r>
              <a:rPr lang="de-DE" dirty="0" err="1" smtClean="0"/>
              <a:t>Srbska</a:t>
            </a:r>
            <a:r>
              <a:rPr lang="de-DE" dirty="0" smtClean="0"/>
              <a:t>, </a:t>
            </a:r>
            <a:r>
              <a:rPr lang="de-DE" dirty="0" err="1" smtClean="0"/>
              <a:t>municipal</a:t>
            </a:r>
            <a:r>
              <a:rPr lang="de-DE" baseline="0" dirty="0" smtClean="0"/>
              <a:t> </a:t>
            </a:r>
            <a:r>
              <a:rPr lang="de-DE" baseline="0" dirty="0" err="1" smtClean="0"/>
              <a:t>government</a:t>
            </a:r>
            <a:r>
              <a:rPr lang="de-DE" baseline="0" dirty="0" smtClean="0"/>
              <a:t>, </a:t>
            </a:r>
            <a:r>
              <a:rPr lang="de-DE" baseline="0" dirty="0" err="1" smtClean="0"/>
              <a:t>Norway</a:t>
            </a: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DDSME, </a:t>
            </a:r>
            <a:r>
              <a:rPr lang="de-DE" baseline="0" dirty="0" err="1" smtClean="0"/>
              <a:t>municipality</a:t>
            </a:r>
            <a:r>
              <a:rPr lang="de-DE" baseline="0" dirty="0" smtClean="0"/>
              <a:t>, GIZ, </a:t>
            </a:r>
            <a:r>
              <a:rPr lang="de-DE" baseline="0" dirty="0" err="1" smtClean="0"/>
              <a:t>Netherlands</a:t>
            </a:r>
            <a:endParaRPr lang="de-DE" dirty="0" smtClean="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14-15</a:t>
            </a:r>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S. 31-32</a:t>
            </a:r>
          </a:p>
          <a:p>
            <a:endParaRPr lang="de-DE" dirty="0"/>
          </a:p>
        </p:txBody>
      </p:sp>
      <p:sp>
        <p:nvSpPr>
          <p:cNvPr id="4" name="Foliennummernplatzhalter 3"/>
          <p:cNvSpPr>
            <a:spLocks noGrp="1"/>
          </p:cNvSpPr>
          <p:nvPr>
            <p:ph type="sldNum" sz="quarter" idx="10"/>
          </p:nvPr>
        </p:nvSpPr>
        <p:spPr/>
        <p:txBody>
          <a:bodyPr/>
          <a:lstStyle/>
          <a:p>
            <a:pPr>
              <a:defRPr/>
            </a:pPr>
            <a:fld id="{6CA3C174-A8CC-496D-9919-EA953FB697AF}"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r-Latn-CS" smtClean="0"/>
              <a:t>Kliknite i uredite naslov mastera</a:t>
            </a:r>
            <a:endParaRPr lang="en-US"/>
          </a:p>
        </p:txBody>
      </p:sp>
      <p:sp>
        <p:nvSpPr>
          <p:cNvPr id="3" name="Podnaslov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r-Latn-CS" smtClean="0"/>
              <a:t>Kliknite i uredite stil podnaslova mastera</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r-Latn-CS" smtClean="0"/>
              <a:t>Kliknite i uredite naslov mastera</a:t>
            </a:r>
            <a:endParaRPr lang="en-US"/>
          </a:p>
        </p:txBody>
      </p:sp>
      <p:sp>
        <p:nvSpPr>
          <p:cNvPr id="3" name="Čuvar mesta za vertikalni tekst 2"/>
          <p:cNvSpPr>
            <a:spLocks noGrp="1"/>
          </p:cNvSpPr>
          <p:nvPr>
            <p:ph type="body" orient="vert" idx="1"/>
          </p:nvPr>
        </p:nvSpPr>
        <p:spPr>
          <a:xfrm>
            <a:off x="457200" y="1600200"/>
            <a:ext cx="8229600" cy="4525963"/>
          </a:xfrm>
          <a:prstGeom prst="rect">
            <a:avLst/>
          </a:prstGeom>
        </p:spPr>
        <p:txBody>
          <a:bodyPr vert="eaVert"/>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6629400" y="274638"/>
            <a:ext cx="2057400" cy="5851525"/>
          </a:xfrm>
          <a:prstGeom prst="rect">
            <a:avLst/>
          </a:prstGeom>
        </p:spPr>
        <p:txBody>
          <a:bodyPr vert="eaVert"/>
          <a:lstStyle/>
          <a:p>
            <a:r>
              <a:rPr lang="sr-Latn-CS" smtClean="0"/>
              <a:t>Kliknite i uredite naslov mastera</a:t>
            </a:r>
            <a:endParaRPr lang="en-US"/>
          </a:p>
        </p:txBody>
      </p:sp>
      <p:sp>
        <p:nvSpPr>
          <p:cNvPr id="3" name="Čuvar mesta za vertikalni tekst 2"/>
          <p:cNvSpPr>
            <a:spLocks noGrp="1"/>
          </p:cNvSpPr>
          <p:nvPr>
            <p:ph type="body" orient="vert" idx="1"/>
          </p:nvPr>
        </p:nvSpPr>
        <p:spPr>
          <a:xfrm>
            <a:off x="457200" y="274638"/>
            <a:ext cx="6019800" cy="5851525"/>
          </a:xfrm>
          <a:prstGeom prst="rect">
            <a:avLst/>
          </a:prstGeom>
        </p:spPr>
        <p:txBody>
          <a:bodyPr vert="eaVert"/>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1219200" y="76200"/>
            <a:ext cx="4876800" cy="1143000"/>
          </a:xfrm>
          <a:prstGeom prst="rect">
            <a:avLst/>
          </a:prstGeom>
        </p:spPr>
        <p:txBody>
          <a:bodyPr anchor="ctr"/>
          <a:lstStyle>
            <a:lvl1pPr>
              <a:defRPr sz="3200"/>
            </a:lvl1pPr>
          </a:lstStyle>
          <a:p>
            <a:r>
              <a:rPr lang="sr-Latn-CS" dirty="0" smtClean="0"/>
              <a:t>Kliknite i uredite naslov mastera</a:t>
            </a:r>
            <a:endParaRPr lang="en-US" dirty="0"/>
          </a:p>
        </p:txBody>
      </p:sp>
      <p:sp>
        <p:nvSpPr>
          <p:cNvPr id="3" name="Čuvar mesta za sadržaj 2"/>
          <p:cNvSpPr>
            <a:spLocks noGrp="1"/>
          </p:cNvSpPr>
          <p:nvPr>
            <p:ph idx="1"/>
          </p:nvPr>
        </p:nvSpPr>
        <p:spPr>
          <a:xfrm>
            <a:off x="457200" y="1600200"/>
            <a:ext cx="8229600" cy="4525963"/>
          </a:xfrm>
          <a:prstGeom prst="rect">
            <a:avLst/>
          </a:prstGeo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r-Latn-CS" smtClean="0"/>
              <a:t>Kliknite i uredite naslov mastera</a:t>
            </a:r>
            <a:endParaRPr lang="en-US"/>
          </a:p>
        </p:txBody>
      </p:sp>
      <p:sp>
        <p:nvSpPr>
          <p:cNvPr id="3" name="Čuvar mesta za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r-Latn-CS" smtClean="0"/>
              <a:t>Kliknite i uredite tekst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r-Latn-CS" smtClean="0"/>
              <a:t>Kliknite i uredite naslov mastera</a:t>
            </a:r>
            <a:endParaRPr lang="en-US"/>
          </a:p>
        </p:txBody>
      </p:sp>
      <p:sp>
        <p:nvSpPr>
          <p:cNvPr id="3" name="Čuvar mesta za sadržaj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4" name="Čuvar mesta za sadržaj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r-Latn-CS" smtClean="0"/>
              <a:t>Kliknite i uredite naslov mastera</a:t>
            </a:r>
            <a:endParaRPr lang="en-US"/>
          </a:p>
        </p:txBody>
      </p:sp>
      <p:sp>
        <p:nvSpPr>
          <p:cNvPr id="3" name="Čuvar mesta za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4" name="Čuvar mesta za sadržaj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5" name="Čuvar mesta za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6" name="Čuvar mesta za sadržaj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r-Latn-CS" smtClean="0"/>
              <a:t>Kliknite i uredite naslov mastera</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r-Latn-CS" smtClean="0"/>
              <a:t>Kliknite i uredite naslov mastera</a:t>
            </a:r>
            <a:endParaRPr lang="en-US"/>
          </a:p>
        </p:txBody>
      </p:sp>
      <p:sp>
        <p:nvSpPr>
          <p:cNvPr id="3" name="Čuvar mesta za sadržaj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4" name="Čuvar mesta za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r-Latn-CS" smtClean="0"/>
              <a:t>Kliknite i uredite naslov mastera</a:t>
            </a:r>
            <a:endParaRPr lang="en-US"/>
          </a:p>
        </p:txBody>
      </p:sp>
      <p:sp>
        <p:nvSpPr>
          <p:cNvPr id="3" name="Čuvar mesta za slik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Čuvar mesta za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BC Inno - beli"/>
          <p:cNvPicPr>
            <a:picLocks noChangeAspect="1" noChangeArrowheads="1"/>
          </p:cNvPicPr>
          <p:nvPr userDrawn="1"/>
        </p:nvPicPr>
        <p:blipFill>
          <a:blip r:embed="rId13" cstate="print"/>
          <a:srcRect b="23077"/>
          <a:stretch>
            <a:fillRect/>
          </a:stretch>
        </p:blipFill>
        <p:spPr bwMode="auto">
          <a:xfrm>
            <a:off x="0" y="0"/>
            <a:ext cx="1228725" cy="1295400"/>
          </a:xfrm>
          <a:prstGeom prst="rect">
            <a:avLst/>
          </a:prstGeom>
          <a:noFill/>
          <a:ln w="9525">
            <a:noFill/>
            <a:miter lim="800000"/>
            <a:headEnd/>
            <a:tailEnd/>
          </a:ln>
        </p:spPr>
      </p:pic>
      <p:sp>
        <p:nvSpPr>
          <p:cNvPr id="1027" name="Line 9"/>
          <p:cNvSpPr>
            <a:spLocks noChangeShapeType="1"/>
          </p:cNvSpPr>
          <p:nvPr userDrawn="1"/>
        </p:nvSpPr>
        <p:spPr bwMode="auto">
          <a:xfrm>
            <a:off x="1219200" y="1143000"/>
            <a:ext cx="7924800" cy="0"/>
          </a:xfrm>
          <a:prstGeom prst="line">
            <a:avLst/>
          </a:prstGeom>
          <a:noFill/>
          <a:ln w="57150">
            <a:solidFill>
              <a:srgbClr val="E67832"/>
            </a:solidFill>
            <a:round/>
            <a:headEnd/>
            <a:tailEnd/>
          </a:ln>
          <a:effectLst/>
        </p:spPr>
        <p:txBody>
          <a:bodyPr/>
          <a:lstStyle/>
          <a:p>
            <a:pPr>
              <a:defRPr/>
            </a:pPr>
            <a:endParaRPr lang="de-DE"/>
          </a:p>
        </p:txBody>
      </p:sp>
      <p:pic>
        <p:nvPicPr>
          <p:cNvPr id="1028" name="Picture 12" descr="eu_flag_tempus"/>
          <p:cNvPicPr>
            <a:picLocks noChangeAspect="1" noChangeArrowheads="1"/>
          </p:cNvPicPr>
          <p:nvPr userDrawn="1"/>
        </p:nvPicPr>
        <p:blipFill>
          <a:blip r:embed="rId14" cstate="print"/>
          <a:srcRect r="8641" b="19862"/>
          <a:stretch>
            <a:fillRect/>
          </a:stretch>
        </p:blipFill>
        <p:spPr bwMode="auto">
          <a:xfrm>
            <a:off x="7467600" y="6248400"/>
            <a:ext cx="1611313" cy="549275"/>
          </a:xfrm>
          <a:prstGeom prst="rect">
            <a:avLst/>
          </a:prstGeom>
          <a:noFill/>
          <a:ln w="9525">
            <a:noFill/>
            <a:miter lim="800000"/>
            <a:headEnd/>
            <a:tailEnd/>
          </a:ln>
        </p:spPr>
      </p:pic>
      <p:sp>
        <p:nvSpPr>
          <p:cNvPr id="1030" name="Text Box 14"/>
          <p:cNvSpPr txBox="1">
            <a:spLocks noChangeArrowheads="1"/>
          </p:cNvSpPr>
          <p:nvPr userDrawn="1"/>
        </p:nvSpPr>
        <p:spPr bwMode="auto">
          <a:xfrm>
            <a:off x="76200" y="6477000"/>
            <a:ext cx="2057400" cy="230188"/>
          </a:xfrm>
          <a:prstGeom prst="rect">
            <a:avLst/>
          </a:prstGeom>
          <a:noFill/>
          <a:ln w="9525">
            <a:noFill/>
            <a:miter lim="800000"/>
            <a:headEnd/>
            <a:tailEnd/>
          </a:ln>
          <a:effectLst/>
        </p:spPr>
        <p:txBody>
          <a:bodyPr>
            <a:spAutoFit/>
          </a:bodyPr>
          <a:lstStyle/>
          <a:p>
            <a:pPr defTabSz="762000">
              <a:defRPr/>
            </a:pPr>
            <a:r>
              <a:rPr lang="de-DE" sz="900" b="1" dirty="0" smtClean="0">
                <a:solidFill>
                  <a:srgbClr val="3264AA"/>
                </a:solidFill>
              </a:rPr>
              <a:t>Regina Grussenmeyer</a:t>
            </a:r>
            <a:endParaRPr lang="de-DE" sz="900" b="1" dirty="0">
              <a:solidFill>
                <a:srgbClr val="3264AA"/>
              </a:solidFill>
            </a:endParaRPr>
          </a:p>
        </p:txBody>
      </p:sp>
      <p:sp>
        <p:nvSpPr>
          <p:cNvPr id="1031" name="Text Box 15"/>
          <p:cNvSpPr txBox="1">
            <a:spLocks noChangeArrowheads="1"/>
          </p:cNvSpPr>
          <p:nvPr userDrawn="1"/>
        </p:nvSpPr>
        <p:spPr bwMode="auto">
          <a:xfrm>
            <a:off x="2133600" y="6324600"/>
            <a:ext cx="5410200" cy="457200"/>
          </a:xfrm>
          <a:prstGeom prst="rect">
            <a:avLst/>
          </a:prstGeom>
          <a:noFill/>
          <a:ln w="9525">
            <a:noFill/>
            <a:miter lim="800000"/>
            <a:headEnd/>
            <a:tailEnd/>
          </a:ln>
          <a:effectLst/>
        </p:spPr>
        <p:txBody>
          <a:bodyPr>
            <a:spAutoFit/>
          </a:bodyPr>
          <a:lstStyle/>
          <a:p>
            <a:pPr algn="r">
              <a:spcBef>
                <a:spcPct val="50000"/>
              </a:spcBef>
              <a:defRPr/>
            </a:pPr>
            <a:r>
              <a:rPr lang="en-US" sz="1200" b="1">
                <a:solidFill>
                  <a:srgbClr val="3264AA"/>
                </a:solidFill>
              </a:rPr>
              <a:t>Modernization of WBC universities through strengthening of structures and services for knowledge transfer, research and innovation</a:t>
            </a:r>
          </a:p>
        </p:txBody>
      </p:sp>
      <p:pic>
        <p:nvPicPr>
          <p:cNvPr id="2" name="Picture 10" descr="https://pbs.twimg.com/profile_images/1688618899/gpluslogo.png"/>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6553200" y="-457200"/>
            <a:ext cx="1905000" cy="1905000"/>
          </a:xfrm>
          <a:prstGeom prst="rect">
            <a:avLst/>
          </a:prstGeom>
          <a:noFill/>
          <a:ln w="9525">
            <a:noFill/>
            <a:miter lim="800000"/>
            <a:headEnd/>
            <a:tailEnd/>
          </a:ln>
        </p:spPr>
      </p:pic>
      <p:sp>
        <p:nvSpPr>
          <p:cNvPr id="10" name="Textfeld 9"/>
          <p:cNvSpPr txBox="1"/>
          <p:nvPr userDrawn="1"/>
        </p:nvSpPr>
        <p:spPr>
          <a:xfrm>
            <a:off x="6153150" y="762000"/>
            <a:ext cx="2914650" cy="307975"/>
          </a:xfrm>
          <a:prstGeom prst="rect">
            <a:avLst/>
          </a:prstGeom>
          <a:noFill/>
        </p:spPr>
        <p:txBody>
          <a:bodyPr wrap="none">
            <a:spAutoFit/>
          </a:bodyPr>
          <a:lstStyle/>
          <a:p>
            <a:pPr>
              <a:defRPr/>
            </a:pPr>
            <a:r>
              <a:rPr lang="de-DE" sz="1400" i="1" dirty="0">
                <a:solidFill>
                  <a:srgbClr val="002060"/>
                </a:solidFill>
              </a:rPr>
              <a:t>Hamburg University </a:t>
            </a:r>
            <a:r>
              <a:rPr lang="de-DE" sz="1400" i="1" dirty="0" err="1">
                <a:solidFill>
                  <a:srgbClr val="002060"/>
                </a:solidFill>
              </a:rPr>
              <a:t>of</a:t>
            </a:r>
            <a:r>
              <a:rPr lang="de-DE" sz="1400" i="1" dirty="0">
                <a:solidFill>
                  <a:srgbClr val="002060"/>
                </a:solidFill>
              </a:rPr>
              <a:t> Technology</a:t>
            </a:r>
          </a:p>
        </p:txBody>
      </p:sp>
      <p:sp>
        <p:nvSpPr>
          <p:cNvPr id="9" name="Espace réservé du numéro de diapositive 4"/>
          <p:cNvSpPr txBox="1">
            <a:spLocks/>
          </p:cNvSpPr>
          <p:nvPr userDrawn="1"/>
        </p:nvSpPr>
        <p:spPr>
          <a:xfrm>
            <a:off x="8458200" y="6264275"/>
            <a:ext cx="6858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E96570-B1D3-41E3-A318-2B6330BD3ADB}" type="slidenum">
              <a:rPr kumimoji="0" lang="fr-FR" sz="1600" b="0" i="0" u="none" strike="noStrike" kern="1200" cap="none" spc="0" normalizeH="0" baseline="0" noProof="0" smtClean="0">
                <a:ln>
                  <a:noFill/>
                </a:ln>
                <a:solidFill>
                  <a:schemeClr val="accent2"/>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fr-FR" sz="1600" b="0" i="0" u="none" strike="noStrike" kern="1200" cap="none" spc="0" normalizeH="0" baseline="0" noProof="0" dirty="0">
              <a:ln>
                <a:noFill/>
              </a:ln>
              <a:solidFill>
                <a:schemeClr val="accent2"/>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0" y="4267200"/>
            <a:ext cx="9144000" cy="1752600"/>
          </a:xfrm>
        </p:spPr>
        <p:txBody>
          <a:bodyPr lIns="720000" rIns="720000"/>
          <a:lstStyle/>
          <a:p>
            <a:r>
              <a:rPr lang="en-US" sz="2800" b="1" dirty="0" smtClean="0"/>
              <a:t>Improvement of Organizational and Financial framework for BI/STP and their Service Program for tenants</a:t>
            </a:r>
            <a:endParaRPr lang="de-DE" sz="2800" b="1" dirty="0"/>
          </a:p>
        </p:txBody>
      </p:sp>
      <p:sp>
        <p:nvSpPr>
          <p:cNvPr id="890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89089" name="Picture 7" descr="WBC Inno - beli"/>
          <p:cNvPicPr>
            <a:picLocks noChangeAspect="1" noChangeArrowheads="1"/>
          </p:cNvPicPr>
          <p:nvPr/>
        </p:nvPicPr>
        <p:blipFill>
          <a:blip r:embed="rId3" cstate="print"/>
          <a:srcRect b="22597"/>
          <a:stretch>
            <a:fillRect/>
          </a:stretch>
        </p:blipFill>
        <p:spPr bwMode="auto">
          <a:xfrm>
            <a:off x="3276600" y="1371600"/>
            <a:ext cx="2590800" cy="2743200"/>
          </a:xfrm>
          <a:prstGeom prst="rect">
            <a:avLst/>
          </a:prstGeom>
          <a:noFill/>
        </p:spPr>
      </p:pic>
      <p:sp>
        <p:nvSpPr>
          <p:cNvPr id="89091"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en-US" sz="11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de-DE"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Science and Technology Park (STP)</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1200"/>
              </a:spcAft>
              <a:buFont typeface="Wingdings" pitchFamily="2" charset="2"/>
              <a:buChar char="§"/>
            </a:pPr>
            <a:r>
              <a:rPr lang="en-US" sz="1800" dirty="0" smtClean="0"/>
              <a:t>A place that supports university-industry and government collaboration with the intent of creating high technology economic development and advancing knowledge.</a:t>
            </a:r>
          </a:p>
          <a:p>
            <a:pPr marL="450850" indent="-450850">
              <a:lnSpc>
                <a:spcPct val="120000"/>
              </a:lnSpc>
              <a:spcBef>
                <a:spcPts val="0"/>
              </a:spcBef>
              <a:spcAft>
                <a:spcPts val="500"/>
              </a:spcAft>
              <a:buFont typeface="Wingdings" pitchFamily="2" charset="2"/>
              <a:buChar char="§"/>
            </a:pPr>
            <a:r>
              <a:rPr lang="en-US" sz="1800" dirty="0" smtClean="0"/>
              <a:t>Planned, organized and managed better than high-technology business districts or clusters</a:t>
            </a:r>
          </a:p>
          <a:p>
            <a:pPr marL="450850" indent="-450850">
              <a:lnSpc>
                <a:spcPct val="120000"/>
              </a:lnSpc>
              <a:spcBef>
                <a:spcPts val="0"/>
              </a:spcBef>
              <a:spcAft>
                <a:spcPts val="500"/>
              </a:spcAft>
              <a:buFont typeface="Wingdings" pitchFamily="2" charset="2"/>
              <a:buChar char="§"/>
            </a:pPr>
            <a:r>
              <a:rPr lang="en-US" sz="1800" dirty="0" smtClean="0"/>
              <a:t>Main target is commercialization of research results, different than science centers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Science and Technology Park (STP):</a:t>
            </a:r>
            <a:endParaRPr lang="en-US" sz="2800" b="1" dirty="0"/>
          </a:p>
        </p:txBody>
      </p:sp>
      <p:sp>
        <p:nvSpPr>
          <p:cNvPr id="4" name="Inhaltsplatzhalter 2"/>
          <p:cNvSpPr>
            <a:spLocks noGrp="1"/>
          </p:cNvSpPr>
          <p:nvPr>
            <p:ph idx="1"/>
          </p:nvPr>
        </p:nvSpPr>
        <p:spPr>
          <a:xfrm>
            <a:off x="609600" y="1524001"/>
            <a:ext cx="8229600" cy="4648200"/>
          </a:xfrm>
        </p:spPr>
        <p:txBody>
          <a:bodyPr numCol="1">
            <a:normAutofit/>
          </a:bodyPr>
          <a:lstStyle/>
          <a:p>
            <a:pPr marL="450850" indent="-450850">
              <a:lnSpc>
                <a:spcPct val="120000"/>
              </a:lnSpc>
              <a:spcBef>
                <a:spcPts val="0"/>
              </a:spcBef>
              <a:spcAft>
                <a:spcPts val="1200"/>
              </a:spcAft>
              <a:buNone/>
            </a:pPr>
            <a:r>
              <a:rPr lang="en-US" sz="1800" b="1" dirty="0" smtClean="0"/>
              <a:t>Common Science and Technology Park services are e.g.:</a:t>
            </a:r>
          </a:p>
          <a:p>
            <a:pPr marL="801688" indent="-447675">
              <a:lnSpc>
                <a:spcPct val="120000"/>
              </a:lnSpc>
              <a:spcBef>
                <a:spcPts val="0"/>
              </a:spcBef>
              <a:spcAft>
                <a:spcPts val="1200"/>
              </a:spcAft>
              <a:buFont typeface="Wingdings" pitchFamily="2" charset="2"/>
              <a:buChar char="§"/>
            </a:pPr>
            <a:r>
              <a:rPr lang="en-US" sz="1800" dirty="0" smtClean="0"/>
              <a:t>Programs and collaboration activities, often incubators</a:t>
            </a:r>
          </a:p>
          <a:p>
            <a:pPr marL="801688" indent="-447675">
              <a:lnSpc>
                <a:spcPct val="120000"/>
              </a:lnSpc>
              <a:spcBef>
                <a:spcPts val="0"/>
              </a:spcBef>
              <a:spcAft>
                <a:spcPts val="1200"/>
              </a:spcAft>
              <a:buFont typeface="Wingdings" pitchFamily="2" charset="2"/>
              <a:buChar char="§"/>
            </a:pPr>
            <a:r>
              <a:rPr lang="en-US" sz="1800" dirty="0" smtClean="0"/>
              <a:t>Power supplies and telecommunication hubs</a:t>
            </a:r>
          </a:p>
          <a:p>
            <a:pPr marL="801688" indent="-447675">
              <a:lnSpc>
                <a:spcPct val="120000"/>
              </a:lnSpc>
              <a:spcBef>
                <a:spcPts val="0"/>
              </a:spcBef>
              <a:spcAft>
                <a:spcPts val="1200"/>
              </a:spcAft>
              <a:buFont typeface="Wingdings" pitchFamily="2" charset="2"/>
              <a:buChar char="§"/>
            </a:pPr>
            <a:r>
              <a:rPr lang="en-US" sz="1800" dirty="0" smtClean="0"/>
              <a:t>Management offices</a:t>
            </a:r>
          </a:p>
          <a:p>
            <a:pPr marL="801688" indent="-447675">
              <a:lnSpc>
                <a:spcPct val="120000"/>
              </a:lnSpc>
              <a:spcBef>
                <a:spcPts val="0"/>
              </a:spcBef>
              <a:spcAft>
                <a:spcPts val="1200"/>
              </a:spcAft>
              <a:buFont typeface="Wingdings" pitchFamily="2" charset="2"/>
              <a:buChar char="§"/>
            </a:pPr>
            <a:r>
              <a:rPr lang="en-US" sz="1800" dirty="0" smtClean="0"/>
              <a:t>Bank offices</a:t>
            </a:r>
          </a:p>
          <a:p>
            <a:pPr marL="801688" indent="-447675">
              <a:lnSpc>
                <a:spcPct val="120000"/>
              </a:lnSpc>
              <a:spcBef>
                <a:spcPts val="0"/>
              </a:spcBef>
              <a:spcAft>
                <a:spcPts val="1200"/>
              </a:spcAft>
              <a:buFont typeface="Wingdings" pitchFamily="2" charset="2"/>
              <a:buChar char="§"/>
            </a:pPr>
            <a:r>
              <a:rPr lang="en-US" sz="1800" dirty="0" smtClean="0"/>
              <a:t>Internal transportation</a:t>
            </a:r>
          </a:p>
          <a:p>
            <a:pPr marL="801688" indent="-447675">
              <a:lnSpc>
                <a:spcPct val="120000"/>
              </a:lnSpc>
              <a:spcBef>
                <a:spcPts val="0"/>
              </a:spcBef>
              <a:spcAft>
                <a:spcPts val="1200"/>
              </a:spcAft>
              <a:buFont typeface="Wingdings" pitchFamily="2" charset="2"/>
              <a:buChar char="§"/>
            </a:pPr>
            <a:r>
              <a:rPr lang="en-US" sz="1800" dirty="0" smtClean="0"/>
              <a:t>Parking, restaurants, entertainment facilities and sports facilities</a:t>
            </a:r>
          </a:p>
          <a:p>
            <a:pPr marL="801688" indent="-447675">
              <a:lnSpc>
                <a:spcPct val="120000"/>
              </a:lnSpc>
              <a:spcBef>
                <a:spcPts val="0"/>
              </a:spcBef>
              <a:spcAft>
                <a:spcPts val="1200"/>
              </a:spcAft>
              <a:buFont typeface="Wingdings" pitchFamily="2" charset="2"/>
              <a:buChar char="§"/>
            </a:pPr>
            <a:endParaRPr lang="en-US" sz="1800" dirty="0" smtClean="0"/>
          </a:p>
          <a:p>
            <a:pPr marL="801688" indent="-447675">
              <a:lnSpc>
                <a:spcPct val="120000"/>
              </a:lnSpc>
              <a:spcBef>
                <a:spcPts val="0"/>
              </a:spcBef>
              <a:spcAft>
                <a:spcPts val="1200"/>
              </a:spcAft>
              <a:buNone/>
            </a:pPr>
            <a:endParaRPr lang="en-US" sz="1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Current state of BI/STP in WBC</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There are 41 BIs in the Western Balkan Countries (WBC)</a:t>
            </a:r>
          </a:p>
          <a:p>
            <a:pPr marL="989013" indent="-363538">
              <a:lnSpc>
                <a:spcPct val="120000"/>
              </a:lnSpc>
              <a:spcBef>
                <a:spcPts val="0"/>
              </a:spcBef>
              <a:spcAft>
                <a:spcPts val="500"/>
              </a:spcAft>
              <a:buFont typeface="Wingdings" pitchFamily="2" charset="2"/>
              <a:buChar char="Ø"/>
            </a:pPr>
            <a:r>
              <a:rPr lang="en-US" sz="1800" dirty="0" smtClean="0"/>
              <a:t>23 in Serbia starting from 2001</a:t>
            </a:r>
          </a:p>
          <a:p>
            <a:pPr marL="989013" indent="-363538">
              <a:lnSpc>
                <a:spcPct val="120000"/>
              </a:lnSpc>
              <a:spcBef>
                <a:spcPts val="0"/>
              </a:spcBef>
              <a:spcAft>
                <a:spcPts val="500"/>
              </a:spcAft>
              <a:buFont typeface="Wingdings" pitchFamily="2" charset="2"/>
              <a:buChar char="Ø"/>
            </a:pPr>
            <a:r>
              <a:rPr lang="en-US" sz="1800" dirty="0" smtClean="0"/>
              <a:t>15 in Bosnia and Herzegovina starting from 2004</a:t>
            </a:r>
          </a:p>
          <a:p>
            <a:pPr marL="989013" indent="-363538">
              <a:lnSpc>
                <a:spcPct val="120000"/>
              </a:lnSpc>
              <a:spcBef>
                <a:spcPts val="0"/>
              </a:spcBef>
              <a:spcAft>
                <a:spcPts val="1200"/>
              </a:spcAft>
              <a:buFont typeface="Wingdings" pitchFamily="2" charset="2"/>
              <a:buChar char="Ø"/>
            </a:pPr>
            <a:r>
              <a:rPr lang="en-US" sz="1800" dirty="0" smtClean="0"/>
              <a:t>2 in Montenegro starting from 2008</a:t>
            </a:r>
          </a:p>
          <a:p>
            <a:pPr marL="450850" indent="-450850">
              <a:lnSpc>
                <a:spcPct val="120000"/>
              </a:lnSpc>
              <a:spcBef>
                <a:spcPts val="0"/>
              </a:spcBef>
              <a:spcAft>
                <a:spcPts val="500"/>
              </a:spcAft>
              <a:buFont typeface="Wingdings" pitchFamily="2" charset="2"/>
              <a:buChar char="§"/>
            </a:pPr>
            <a:r>
              <a:rPr lang="en-US" sz="1800" dirty="0" smtClean="0"/>
              <a:t>However, only a small number of them is entirely functional:</a:t>
            </a:r>
          </a:p>
          <a:p>
            <a:pPr marL="989013" indent="-363538">
              <a:lnSpc>
                <a:spcPct val="120000"/>
              </a:lnSpc>
              <a:spcBef>
                <a:spcPts val="0"/>
              </a:spcBef>
              <a:spcAft>
                <a:spcPts val="500"/>
              </a:spcAft>
              <a:buFont typeface="Wingdings" pitchFamily="2" charset="2"/>
              <a:buChar char="Ø"/>
            </a:pPr>
            <a:r>
              <a:rPr lang="en-US" sz="1800" dirty="0" smtClean="0"/>
              <a:t>Some are only partially functional.</a:t>
            </a:r>
          </a:p>
          <a:p>
            <a:pPr marL="989013" indent="-363538">
              <a:lnSpc>
                <a:spcPct val="120000"/>
              </a:lnSpc>
              <a:spcBef>
                <a:spcPts val="0"/>
              </a:spcBef>
              <a:spcAft>
                <a:spcPts val="500"/>
              </a:spcAft>
              <a:buFont typeface="Wingdings" pitchFamily="2" charset="2"/>
              <a:buChar char="Ø"/>
            </a:pPr>
            <a:r>
              <a:rPr lang="en-US" sz="1800" dirty="0" smtClean="0"/>
              <a:t>Some are registered but not working.</a:t>
            </a:r>
          </a:p>
          <a:p>
            <a:pPr marL="989013" indent="-363538">
              <a:lnSpc>
                <a:spcPct val="120000"/>
              </a:lnSpc>
              <a:spcBef>
                <a:spcPts val="0"/>
              </a:spcBef>
              <a:spcAft>
                <a:spcPts val="500"/>
              </a:spcAft>
              <a:buFont typeface="Wingdings" pitchFamily="2" charset="2"/>
              <a:buChar char="Ø"/>
            </a:pPr>
            <a:r>
              <a:rPr lang="en-US" sz="1800" dirty="0" smtClean="0"/>
              <a:t>Some are in the preparation phase.</a:t>
            </a:r>
          </a:p>
          <a:p>
            <a:pPr marL="989013" indent="-363538">
              <a:lnSpc>
                <a:spcPct val="120000"/>
              </a:lnSpc>
              <a:spcBef>
                <a:spcPts val="0"/>
              </a:spcBef>
              <a:spcAft>
                <a:spcPts val="1200"/>
              </a:spcAft>
              <a:buFont typeface="Wingdings" pitchFamily="2" charset="2"/>
              <a:buChar char="Ø"/>
            </a:pPr>
            <a:r>
              <a:rPr lang="en-US" sz="1800" dirty="0" smtClean="0"/>
              <a:t>One is not yet registered as an incubator.</a:t>
            </a:r>
          </a:p>
          <a:p>
            <a:pPr marL="450850" indent="-450850">
              <a:lnSpc>
                <a:spcPct val="120000"/>
              </a:lnSpc>
              <a:spcBef>
                <a:spcPts val="0"/>
              </a:spcBef>
              <a:spcAft>
                <a:spcPts val="500"/>
              </a:spcAft>
              <a:buFont typeface="Wingdings" pitchFamily="2" charset="2"/>
              <a:buChar char="§"/>
            </a:pPr>
            <a:r>
              <a:rPr lang="en-US" sz="1800" dirty="0" smtClean="0"/>
              <a:t>There is only one active STP.</a:t>
            </a:r>
          </a:p>
        </p:txBody>
      </p:sp>
      <p:sp>
        <p:nvSpPr>
          <p:cNvPr id="4" name="Pfeil nach rechts 3"/>
          <p:cNvSpPr/>
          <p:nvPr/>
        </p:nvSpPr>
        <p:spPr>
          <a:xfrm>
            <a:off x="5715000" y="40386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400800" y="4126468"/>
            <a:ext cx="2454518" cy="369332"/>
          </a:xfrm>
          <a:prstGeom prst="rect">
            <a:avLst/>
          </a:prstGeom>
          <a:noFill/>
        </p:spPr>
        <p:txBody>
          <a:bodyPr wrap="none" rtlCol="0">
            <a:spAutoFit/>
          </a:bodyPr>
          <a:lstStyle/>
          <a:p>
            <a:r>
              <a:rPr lang="de-DE" dirty="0" smtClean="0"/>
              <a:t>Early </a:t>
            </a:r>
            <a:r>
              <a:rPr lang="de-DE" dirty="0" err="1" smtClean="0"/>
              <a:t>stage</a:t>
            </a:r>
            <a:r>
              <a:rPr lang="de-DE" dirty="0" smtClean="0"/>
              <a:t> </a:t>
            </a:r>
            <a:r>
              <a:rPr lang="de-DE" dirty="0" err="1" smtClean="0"/>
              <a:t>incubation</a:t>
            </a:r>
            <a:endParaRPr lang="de-DE" dirty="0"/>
          </a:p>
        </p:txBody>
      </p:sp>
      <p:sp>
        <p:nvSpPr>
          <p:cNvPr id="8" name="Rechteck 7"/>
          <p:cNvSpPr/>
          <p:nvPr/>
        </p:nvSpPr>
        <p:spPr>
          <a:xfrm>
            <a:off x="4572000" y="5410200"/>
            <a:ext cx="419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Long-</a:t>
            </a:r>
            <a:r>
              <a:rPr lang="de-DE" dirty="0" err="1" smtClean="0">
                <a:solidFill>
                  <a:schemeClr val="tx1"/>
                </a:solidFill>
              </a:rPr>
              <a:t>term</a:t>
            </a:r>
            <a:r>
              <a:rPr lang="de-DE" dirty="0" smtClean="0">
                <a:solidFill>
                  <a:schemeClr val="tx1"/>
                </a:solidFill>
              </a:rPr>
              <a:t> </a:t>
            </a:r>
            <a:r>
              <a:rPr lang="de-DE" dirty="0" err="1" smtClean="0">
                <a:solidFill>
                  <a:schemeClr val="tx1"/>
                </a:solidFill>
              </a:rPr>
              <a:t>and</a:t>
            </a:r>
            <a:r>
              <a:rPr lang="de-DE" dirty="0" smtClean="0">
                <a:solidFill>
                  <a:schemeClr val="tx1"/>
                </a:solidFill>
              </a:rPr>
              <a:t> </a:t>
            </a:r>
            <a:r>
              <a:rPr lang="de-DE" dirty="0" err="1" smtClean="0">
                <a:solidFill>
                  <a:schemeClr val="tx1"/>
                </a:solidFill>
              </a:rPr>
              <a:t>stable</a:t>
            </a:r>
            <a:r>
              <a:rPr lang="de-DE" dirty="0" smtClean="0">
                <a:solidFill>
                  <a:schemeClr val="tx1"/>
                </a:solidFill>
              </a:rPr>
              <a:t> </a:t>
            </a:r>
            <a:r>
              <a:rPr lang="de-DE" dirty="0" err="1" smtClean="0">
                <a:solidFill>
                  <a:schemeClr val="tx1"/>
                </a:solidFill>
              </a:rPr>
              <a:t>funding</a:t>
            </a:r>
            <a:r>
              <a:rPr lang="de-DE" dirty="0" smtClean="0">
                <a:solidFill>
                  <a:schemeClr val="tx1"/>
                </a:solidFill>
              </a:rPr>
              <a:t>!</a:t>
            </a:r>
            <a:endParaRPr lang="de-DE" dirty="0">
              <a:solidFill>
                <a:schemeClr val="tx1"/>
              </a:solidFill>
            </a:endParaRPr>
          </a:p>
        </p:txBody>
      </p:sp>
      <p:sp>
        <p:nvSpPr>
          <p:cNvPr id="9" name="Gewitterblitz 8"/>
          <p:cNvSpPr/>
          <p:nvPr/>
        </p:nvSpPr>
        <p:spPr>
          <a:xfrm>
            <a:off x="7620000" y="4648200"/>
            <a:ext cx="990600" cy="106680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Investigation Sample</a:t>
            </a:r>
            <a:endParaRPr lang="de-DE" b="1" dirty="0"/>
          </a:p>
        </p:txBody>
      </p:sp>
      <p:pic>
        <p:nvPicPr>
          <p:cNvPr id="1026" name="Picture 2"/>
          <p:cNvPicPr>
            <a:picLocks noChangeAspect="1" noChangeArrowheads="1"/>
          </p:cNvPicPr>
          <p:nvPr/>
        </p:nvPicPr>
        <p:blipFill>
          <a:blip r:embed="rId2" cstate="print"/>
          <a:srcRect/>
          <a:stretch>
            <a:fillRect/>
          </a:stretch>
        </p:blipFill>
        <p:spPr bwMode="auto">
          <a:xfrm>
            <a:off x="304800" y="1365750"/>
            <a:ext cx="5853112" cy="4771551"/>
          </a:xfrm>
          <a:prstGeom prst="rect">
            <a:avLst/>
          </a:prstGeom>
          <a:noFill/>
          <a:ln w="9525">
            <a:noFill/>
            <a:miter lim="800000"/>
            <a:headEnd/>
            <a:tailEnd/>
          </a:ln>
        </p:spPr>
      </p:pic>
      <p:sp>
        <p:nvSpPr>
          <p:cNvPr id="5" name="Textfeld 4"/>
          <p:cNvSpPr txBox="1"/>
          <p:nvPr/>
        </p:nvSpPr>
        <p:spPr>
          <a:xfrm>
            <a:off x="6553200" y="2286000"/>
            <a:ext cx="2659702" cy="923330"/>
          </a:xfrm>
          <a:prstGeom prst="rect">
            <a:avLst/>
          </a:prstGeom>
          <a:noFill/>
        </p:spPr>
        <p:txBody>
          <a:bodyPr wrap="none" rtlCol="0">
            <a:spAutoFit/>
          </a:bodyPr>
          <a:lstStyle/>
          <a:p>
            <a:r>
              <a:rPr lang="de-DE" dirty="0" smtClean="0"/>
              <a:t>9 </a:t>
            </a:r>
            <a:r>
              <a:rPr lang="de-DE" dirty="0" err="1" smtClean="0"/>
              <a:t>Serbia</a:t>
            </a:r>
            <a:endParaRPr lang="de-DE" dirty="0" smtClean="0"/>
          </a:p>
          <a:p>
            <a:r>
              <a:rPr lang="de-DE" dirty="0" smtClean="0"/>
              <a:t>6 </a:t>
            </a:r>
            <a:r>
              <a:rPr lang="de-DE" dirty="0" err="1" smtClean="0"/>
              <a:t>Bosnia</a:t>
            </a:r>
            <a:r>
              <a:rPr lang="de-DE" dirty="0" smtClean="0"/>
              <a:t> &amp; </a:t>
            </a:r>
            <a:r>
              <a:rPr lang="de-DE" dirty="0" err="1" smtClean="0"/>
              <a:t>Herzegovina</a:t>
            </a:r>
            <a:endParaRPr lang="de-DE" dirty="0" smtClean="0"/>
          </a:p>
          <a:p>
            <a:r>
              <a:rPr lang="de-DE" dirty="0" smtClean="0"/>
              <a:t>2 Montenegro</a:t>
            </a:r>
            <a:endParaRPr lang="de-D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Performance </a:t>
            </a:r>
            <a:r>
              <a:rPr lang="de-DE" b="1" dirty="0" err="1" smtClean="0"/>
              <a:t>since</a:t>
            </a:r>
            <a:r>
              <a:rPr lang="de-DE" b="1" dirty="0" smtClean="0"/>
              <a:t> Establishment SRB</a:t>
            </a:r>
            <a:endParaRPr lang="de-DE" b="1" dirty="0"/>
          </a:p>
        </p:txBody>
      </p:sp>
      <p:graphicFrame>
        <p:nvGraphicFramePr>
          <p:cNvPr id="8" name="Inhaltsplatzhalter 7"/>
          <p:cNvGraphicFramePr>
            <a:graphicFrameLocks noGrp="1"/>
          </p:cNvGraphicFramePr>
          <p:nvPr>
            <p:ph idx="1"/>
          </p:nvPr>
        </p:nvGraphicFramePr>
        <p:xfrm>
          <a:off x="457200" y="1600200"/>
          <a:ext cx="8229600" cy="4251960"/>
        </p:xfrm>
        <a:graphic>
          <a:graphicData uri="http://schemas.openxmlformats.org/drawingml/2006/table">
            <a:tbl>
              <a:tblPr firstRow="1" bandRow="1">
                <a:tableStyleId>{21E4AEA4-8DFA-4A89-87EB-49C32662AFE0}</a:tableStyleId>
              </a:tblPr>
              <a:tblGrid>
                <a:gridCol w="1524000"/>
                <a:gridCol w="1767840"/>
                <a:gridCol w="1645920"/>
                <a:gridCol w="1645920"/>
                <a:gridCol w="1645920"/>
              </a:tblGrid>
              <a:tr h="370840">
                <a:tc>
                  <a:txBody>
                    <a:bodyPr/>
                    <a:lstStyle/>
                    <a:p>
                      <a:r>
                        <a:rPr lang="de-DE" dirty="0" err="1" smtClean="0"/>
                        <a:t>Incubator</a:t>
                      </a:r>
                      <a:endParaRPr lang="de-DE" dirty="0"/>
                    </a:p>
                  </a:txBody>
                  <a:tcPr/>
                </a:tc>
                <a:tc>
                  <a:txBody>
                    <a:bodyPr/>
                    <a:lstStyle/>
                    <a:p>
                      <a:r>
                        <a:rPr lang="de-DE" dirty="0" smtClean="0"/>
                        <a:t>Year </a:t>
                      </a:r>
                      <a:r>
                        <a:rPr lang="de-DE" dirty="0" err="1" smtClean="0"/>
                        <a:t>of</a:t>
                      </a:r>
                      <a:r>
                        <a:rPr lang="de-DE" dirty="0" smtClean="0"/>
                        <a:t> </a:t>
                      </a:r>
                      <a:r>
                        <a:rPr lang="de-DE" dirty="0" err="1" smtClean="0"/>
                        <a:t>establishment</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firms</a:t>
                      </a:r>
                      <a:r>
                        <a:rPr lang="de-DE" baseline="0" dirty="0" smtClean="0"/>
                        <a:t> </a:t>
                      </a:r>
                      <a:r>
                        <a:rPr lang="de-DE" baseline="0" dirty="0" err="1" smtClean="0"/>
                        <a:t>incubated</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new</a:t>
                      </a:r>
                      <a:r>
                        <a:rPr lang="de-DE" dirty="0" smtClean="0"/>
                        <a:t> </a:t>
                      </a:r>
                      <a:r>
                        <a:rPr lang="de-DE" dirty="0" err="1" smtClean="0"/>
                        <a:t>business</a:t>
                      </a:r>
                      <a:r>
                        <a:rPr lang="de-DE" dirty="0" smtClean="0"/>
                        <a:t> </a:t>
                      </a:r>
                      <a:r>
                        <a:rPr lang="de-DE" dirty="0" err="1" smtClean="0"/>
                        <a:t>created</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jobs</a:t>
                      </a:r>
                      <a:r>
                        <a:rPr lang="de-DE" dirty="0" smtClean="0"/>
                        <a:t> </a:t>
                      </a:r>
                      <a:r>
                        <a:rPr lang="de-DE" dirty="0" err="1" smtClean="0"/>
                        <a:t>created</a:t>
                      </a:r>
                      <a:r>
                        <a:rPr lang="de-DE" dirty="0" smtClean="0"/>
                        <a:t> </a:t>
                      </a:r>
                      <a:r>
                        <a:rPr lang="de-DE" dirty="0" err="1" smtClean="0"/>
                        <a:t>at</a:t>
                      </a:r>
                      <a:r>
                        <a:rPr lang="de-DE" dirty="0" smtClean="0"/>
                        <a:t> </a:t>
                      </a:r>
                      <a:r>
                        <a:rPr lang="de-DE" dirty="0" err="1" smtClean="0"/>
                        <a:t>client</a:t>
                      </a:r>
                      <a:r>
                        <a:rPr lang="de-DE" dirty="0" smtClean="0"/>
                        <a:t> </a:t>
                      </a:r>
                      <a:endParaRPr lang="de-DE" dirty="0"/>
                    </a:p>
                  </a:txBody>
                  <a:tcPr/>
                </a:tc>
              </a:tr>
              <a:tr h="370840">
                <a:tc>
                  <a:txBody>
                    <a:bodyPr/>
                    <a:lstStyle/>
                    <a:p>
                      <a:r>
                        <a:rPr lang="de-DE" dirty="0" smtClean="0"/>
                        <a:t>Subotica</a:t>
                      </a:r>
                      <a:endParaRPr lang="de-DE" dirty="0"/>
                    </a:p>
                  </a:txBody>
                  <a:tcPr/>
                </a:tc>
                <a:tc>
                  <a:txBody>
                    <a:bodyPr/>
                    <a:lstStyle/>
                    <a:p>
                      <a:r>
                        <a:rPr lang="de-DE" dirty="0" smtClean="0"/>
                        <a:t>2006</a:t>
                      </a:r>
                      <a:endParaRPr lang="de-DE" dirty="0"/>
                    </a:p>
                  </a:txBody>
                  <a:tcPr/>
                </a:tc>
                <a:tc>
                  <a:txBody>
                    <a:bodyPr/>
                    <a:lstStyle/>
                    <a:p>
                      <a:r>
                        <a:rPr lang="de-DE" dirty="0" smtClean="0"/>
                        <a:t>32</a:t>
                      </a:r>
                      <a:endParaRPr lang="de-DE" dirty="0"/>
                    </a:p>
                  </a:txBody>
                  <a:tcPr/>
                </a:tc>
                <a:tc>
                  <a:txBody>
                    <a:bodyPr/>
                    <a:lstStyle/>
                    <a:p>
                      <a:r>
                        <a:rPr lang="de-DE" dirty="0" smtClean="0"/>
                        <a:t>32</a:t>
                      </a:r>
                      <a:endParaRPr lang="de-DE" dirty="0"/>
                    </a:p>
                  </a:txBody>
                  <a:tcPr/>
                </a:tc>
                <a:tc>
                  <a:txBody>
                    <a:bodyPr/>
                    <a:lstStyle/>
                    <a:p>
                      <a:r>
                        <a:rPr lang="de-DE" dirty="0" smtClean="0"/>
                        <a:t>60</a:t>
                      </a:r>
                      <a:endParaRPr lang="de-DE" dirty="0"/>
                    </a:p>
                  </a:txBody>
                  <a:tcPr/>
                </a:tc>
              </a:tr>
              <a:tr h="370840">
                <a:tc>
                  <a:txBody>
                    <a:bodyPr/>
                    <a:lstStyle/>
                    <a:p>
                      <a:r>
                        <a:rPr lang="de-DE" dirty="0" smtClean="0"/>
                        <a:t>Novi</a:t>
                      </a:r>
                      <a:r>
                        <a:rPr lang="de-DE" baseline="0" dirty="0" smtClean="0"/>
                        <a:t> </a:t>
                      </a:r>
                      <a:r>
                        <a:rPr lang="de-DE" baseline="0" dirty="0" err="1" smtClean="0"/>
                        <a:t>Sad</a:t>
                      </a:r>
                      <a:endParaRPr lang="de-DE" dirty="0"/>
                    </a:p>
                  </a:txBody>
                  <a:tcPr/>
                </a:tc>
                <a:tc>
                  <a:txBody>
                    <a:bodyPr/>
                    <a:lstStyle/>
                    <a:p>
                      <a:r>
                        <a:rPr lang="de-DE" dirty="0" smtClean="0"/>
                        <a:t>2010</a:t>
                      </a:r>
                      <a:endParaRPr lang="de-DE" dirty="0"/>
                    </a:p>
                  </a:txBody>
                  <a:tcPr/>
                </a:tc>
                <a:tc>
                  <a:txBody>
                    <a:bodyPr/>
                    <a:lstStyle/>
                    <a:p>
                      <a:r>
                        <a:rPr lang="de-DE" dirty="0" smtClean="0"/>
                        <a:t>12</a:t>
                      </a:r>
                      <a:endParaRPr lang="de-DE" dirty="0"/>
                    </a:p>
                  </a:txBody>
                  <a:tcPr/>
                </a:tc>
                <a:tc>
                  <a:txBody>
                    <a:bodyPr/>
                    <a:lstStyle/>
                    <a:p>
                      <a:r>
                        <a:rPr lang="de-DE" dirty="0" smtClean="0"/>
                        <a:t>13</a:t>
                      </a:r>
                      <a:endParaRPr lang="de-DE" dirty="0"/>
                    </a:p>
                  </a:txBody>
                  <a:tcPr/>
                </a:tc>
                <a:tc>
                  <a:txBody>
                    <a:bodyPr/>
                    <a:lstStyle/>
                    <a:p>
                      <a:r>
                        <a:rPr lang="de-DE" dirty="0" smtClean="0"/>
                        <a:t>43</a:t>
                      </a:r>
                      <a:endParaRPr lang="de-DE" dirty="0"/>
                    </a:p>
                  </a:txBody>
                  <a:tcPr/>
                </a:tc>
              </a:tr>
              <a:tr h="370840">
                <a:tc>
                  <a:txBody>
                    <a:bodyPr/>
                    <a:lstStyle/>
                    <a:p>
                      <a:r>
                        <a:rPr lang="de-DE" dirty="0" err="1" smtClean="0"/>
                        <a:t>Zrenjanin</a:t>
                      </a:r>
                      <a:endParaRPr lang="de-DE" dirty="0"/>
                    </a:p>
                  </a:txBody>
                  <a:tcPr/>
                </a:tc>
                <a:tc>
                  <a:txBody>
                    <a:bodyPr/>
                    <a:lstStyle/>
                    <a:p>
                      <a:r>
                        <a:rPr lang="de-DE" dirty="0" smtClean="0"/>
                        <a:t>2005</a:t>
                      </a:r>
                      <a:endParaRPr lang="de-DE" dirty="0"/>
                    </a:p>
                  </a:txBody>
                  <a:tcPr/>
                </a:tc>
                <a:tc>
                  <a:txBody>
                    <a:bodyPr/>
                    <a:lstStyle/>
                    <a:p>
                      <a:r>
                        <a:rPr lang="de-DE" dirty="0" smtClean="0"/>
                        <a:t>24</a:t>
                      </a:r>
                      <a:endParaRPr lang="de-DE" dirty="0"/>
                    </a:p>
                  </a:txBody>
                  <a:tcPr/>
                </a:tc>
                <a:tc>
                  <a:txBody>
                    <a:bodyPr/>
                    <a:lstStyle/>
                    <a:p>
                      <a:r>
                        <a:rPr lang="de-DE" dirty="0" smtClean="0"/>
                        <a:t>30</a:t>
                      </a:r>
                      <a:endParaRPr lang="de-DE" dirty="0"/>
                    </a:p>
                  </a:txBody>
                  <a:tcPr/>
                </a:tc>
                <a:tc>
                  <a:txBody>
                    <a:bodyPr/>
                    <a:lstStyle/>
                    <a:p>
                      <a:r>
                        <a:rPr lang="de-DE" dirty="0" smtClean="0"/>
                        <a:t>82</a:t>
                      </a:r>
                      <a:endParaRPr lang="de-DE" dirty="0"/>
                    </a:p>
                  </a:txBody>
                  <a:tcPr/>
                </a:tc>
              </a:tr>
              <a:tr h="370840">
                <a:tc>
                  <a:txBody>
                    <a:bodyPr/>
                    <a:lstStyle/>
                    <a:p>
                      <a:r>
                        <a:rPr lang="de-DE" dirty="0" smtClean="0"/>
                        <a:t>Beograd</a:t>
                      </a:r>
                      <a:endParaRPr lang="de-DE" dirty="0"/>
                    </a:p>
                  </a:txBody>
                  <a:tcPr/>
                </a:tc>
                <a:tc>
                  <a:txBody>
                    <a:bodyPr/>
                    <a:lstStyle/>
                    <a:p>
                      <a:r>
                        <a:rPr lang="de-DE" dirty="0" smtClean="0"/>
                        <a:t>2006</a:t>
                      </a:r>
                      <a:endParaRPr lang="de-DE" dirty="0"/>
                    </a:p>
                  </a:txBody>
                  <a:tcPr/>
                </a:tc>
                <a:tc>
                  <a:txBody>
                    <a:bodyPr/>
                    <a:lstStyle/>
                    <a:p>
                      <a:r>
                        <a:rPr lang="de-DE" dirty="0" smtClean="0"/>
                        <a:t>35</a:t>
                      </a:r>
                      <a:endParaRPr lang="de-DE" dirty="0"/>
                    </a:p>
                  </a:txBody>
                  <a:tcPr/>
                </a:tc>
                <a:tc>
                  <a:txBody>
                    <a:bodyPr/>
                    <a:lstStyle/>
                    <a:p>
                      <a:r>
                        <a:rPr lang="de-DE" dirty="0" smtClean="0"/>
                        <a:t>35</a:t>
                      </a:r>
                      <a:endParaRPr lang="de-DE" dirty="0"/>
                    </a:p>
                  </a:txBody>
                  <a:tcPr/>
                </a:tc>
                <a:tc>
                  <a:txBody>
                    <a:bodyPr/>
                    <a:lstStyle/>
                    <a:p>
                      <a:r>
                        <a:rPr lang="de-DE" dirty="0" smtClean="0"/>
                        <a:t>200</a:t>
                      </a:r>
                      <a:endParaRPr lang="de-DE" dirty="0"/>
                    </a:p>
                  </a:txBody>
                  <a:tcPr/>
                </a:tc>
              </a:tr>
              <a:tr h="370840">
                <a:tc>
                  <a:txBody>
                    <a:bodyPr/>
                    <a:lstStyle/>
                    <a:p>
                      <a:r>
                        <a:rPr lang="de-DE" dirty="0" smtClean="0"/>
                        <a:t>Kragujevac</a:t>
                      </a:r>
                      <a:endParaRPr lang="de-DE" dirty="0"/>
                    </a:p>
                  </a:txBody>
                  <a:tcPr/>
                </a:tc>
                <a:tc>
                  <a:txBody>
                    <a:bodyPr/>
                    <a:lstStyle/>
                    <a:p>
                      <a:r>
                        <a:rPr lang="de-DE" dirty="0" smtClean="0"/>
                        <a:t>2008</a:t>
                      </a:r>
                      <a:endParaRPr lang="de-DE" dirty="0"/>
                    </a:p>
                  </a:txBody>
                  <a:tcPr/>
                </a:tc>
                <a:tc>
                  <a:txBody>
                    <a:bodyPr/>
                    <a:lstStyle/>
                    <a:p>
                      <a:r>
                        <a:rPr lang="de-DE" dirty="0" smtClean="0"/>
                        <a:t>31</a:t>
                      </a:r>
                      <a:endParaRPr lang="de-DE" dirty="0"/>
                    </a:p>
                  </a:txBody>
                  <a:tcPr/>
                </a:tc>
                <a:tc>
                  <a:txBody>
                    <a:bodyPr/>
                    <a:lstStyle/>
                    <a:p>
                      <a:r>
                        <a:rPr lang="de-DE" dirty="0" smtClean="0"/>
                        <a:t>9</a:t>
                      </a:r>
                      <a:endParaRPr lang="de-DE" dirty="0"/>
                    </a:p>
                  </a:txBody>
                  <a:tcPr/>
                </a:tc>
                <a:tc>
                  <a:txBody>
                    <a:bodyPr/>
                    <a:lstStyle/>
                    <a:p>
                      <a:r>
                        <a:rPr lang="de-DE" dirty="0" smtClean="0"/>
                        <a:t>100</a:t>
                      </a:r>
                      <a:endParaRPr lang="de-DE" dirty="0"/>
                    </a:p>
                  </a:txBody>
                  <a:tcPr/>
                </a:tc>
              </a:tr>
              <a:tr h="370840">
                <a:tc>
                  <a:txBody>
                    <a:bodyPr/>
                    <a:lstStyle/>
                    <a:p>
                      <a:r>
                        <a:rPr lang="de-DE" dirty="0" err="1" smtClean="0"/>
                        <a:t>Užice</a:t>
                      </a:r>
                      <a:endParaRPr lang="de-DE" dirty="0"/>
                    </a:p>
                  </a:txBody>
                  <a:tcPr/>
                </a:tc>
                <a:tc>
                  <a:txBody>
                    <a:bodyPr/>
                    <a:lstStyle/>
                    <a:p>
                      <a:r>
                        <a:rPr lang="de-DE" dirty="0" smtClean="0"/>
                        <a:t>2008</a:t>
                      </a:r>
                      <a:endParaRPr lang="de-DE" dirty="0"/>
                    </a:p>
                  </a:txBody>
                  <a:tcPr/>
                </a:tc>
                <a:tc>
                  <a:txBody>
                    <a:bodyPr/>
                    <a:lstStyle/>
                    <a:p>
                      <a:r>
                        <a:rPr lang="de-DE" dirty="0" smtClean="0"/>
                        <a:t>32</a:t>
                      </a:r>
                      <a:endParaRPr lang="de-DE" dirty="0"/>
                    </a:p>
                  </a:txBody>
                  <a:tcPr/>
                </a:tc>
                <a:tc>
                  <a:txBody>
                    <a:bodyPr/>
                    <a:lstStyle/>
                    <a:p>
                      <a:r>
                        <a:rPr lang="de-DE" dirty="0" smtClean="0"/>
                        <a:t>6</a:t>
                      </a:r>
                      <a:endParaRPr lang="de-DE" dirty="0"/>
                    </a:p>
                  </a:txBody>
                  <a:tcPr/>
                </a:tc>
                <a:tc>
                  <a:txBody>
                    <a:bodyPr/>
                    <a:lstStyle/>
                    <a:p>
                      <a:r>
                        <a:rPr lang="de-DE" dirty="0" smtClean="0"/>
                        <a:t>80</a:t>
                      </a:r>
                      <a:endParaRPr lang="de-DE" dirty="0"/>
                    </a:p>
                  </a:txBody>
                  <a:tcPr/>
                </a:tc>
              </a:tr>
              <a:tr h="370840">
                <a:tc>
                  <a:txBody>
                    <a:bodyPr/>
                    <a:lstStyle/>
                    <a:p>
                      <a:r>
                        <a:rPr lang="de-DE" dirty="0" err="1" smtClean="0"/>
                        <a:t>Kruševac</a:t>
                      </a:r>
                      <a:endParaRPr lang="de-DE" dirty="0"/>
                    </a:p>
                  </a:txBody>
                  <a:tcPr/>
                </a:tc>
                <a:tc>
                  <a:txBody>
                    <a:bodyPr/>
                    <a:lstStyle/>
                    <a:p>
                      <a:r>
                        <a:rPr lang="de-DE" dirty="0" smtClean="0"/>
                        <a:t>2008</a:t>
                      </a:r>
                      <a:endParaRPr lang="de-DE" dirty="0"/>
                    </a:p>
                  </a:txBody>
                  <a:tcPr/>
                </a:tc>
                <a:tc>
                  <a:txBody>
                    <a:bodyPr/>
                    <a:lstStyle/>
                    <a:p>
                      <a:r>
                        <a:rPr lang="de-DE" dirty="0" smtClean="0"/>
                        <a:t>51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err="1" smtClean="0"/>
                        <a:t>Prokuplje</a:t>
                      </a:r>
                      <a:endParaRPr lang="de-DE" dirty="0"/>
                    </a:p>
                  </a:txBody>
                  <a:tcPr/>
                </a:tc>
                <a:tc>
                  <a:txBody>
                    <a:bodyPr/>
                    <a:lstStyle/>
                    <a:p>
                      <a:r>
                        <a:rPr lang="de-DE" dirty="0" smtClean="0"/>
                        <a:t>2007</a:t>
                      </a:r>
                      <a:endParaRPr lang="de-DE" dirty="0"/>
                    </a:p>
                  </a:txBody>
                  <a:tcPr/>
                </a:tc>
                <a:tc>
                  <a:txBody>
                    <a:bodyPr/>
                    <a:lstStyle/>
                    <a:p>
                      <a:r>
                        <a:rPr lang="de-DE" dirty="0" smtClean="0"/>
                        <a:t>11</a:t>
                      </a:r>
                      <a:endParaRPr lang="de-DE" dirty="0"/>
                    </a:p>
                  </a:txBody>
                  <a:tcPr/>
                </a:tc>
                <a:tc>
                  <a:txBody>
                    <a:bodyPr/>
                    <a:lstStyle/>
                    <a:p>
                      <a:r>
                        <a:rPr lang="de-DE" dirty="0" smtClean="0"/>
                        <a:t>13</a:t>
                      </a:r>
                      <a:endParaRPr lang="de-DE" dirty="0"/>
                    </a:p>
                  </a:txBody>
                  <a:tcPr/>
                </a:tc>
                <a:tc>
                  <a:txBody>
                    <a:bodyPr/>
                    <a:lstStyle/>
                    <a:p>
                      <a:r>
                        <a:rPr lang="de-DE" dirty="0" smtClean="0"/>
                        <a:t>45</a:t>
                      </a:r>
                      <a:endParaRPr lang="de-DE" dirty="0"/>
                    </a:p>
                  </a:txBody>
                  <a:tcPr/>
                </a:tc>
              </a:tr>
              <a:tr h="370840">
                <a:tc>
                  <a:txBody>
                    <a:bodyPr/>
                    <a:lstStyle/>
                    <a:p>
                      <a:r>
                        <a:rPr lang="de-DE" dirty="0" err="1" smtClean="0"/>
                        <a:t>Vranje</a:t>
                      </a:r>
                      <a:endParaRPr lang="de-DE" dirty="0"/>
                    </a:p>
                  </a:txBody>
                  <a:tcPr/>
                </a:tc>
                <a:tc>
                  <a:txBody>
                    <a:bodyPr/>
                    <a:lstStyle/>
                    <a:p>
                      <a:r>
                        <a:rPr lang="de-DE" dirty="0" smtClean="0"/>
                        <a:t>2006</a:t>
                      </a:r>
                      <a:endParaRPr lang="de-DE" dirty="0"/>
                    </a:p>
                  </a:txBody>
                  <a:tcPr/>
                </a:tc>
                <a:tc>
                  <a:txBody>
                    <a:bodyPr/>
                    <a:lstStyle/>
                    <a:p>
                      <a:r>
                        <a:rPr lang="de-DE" dirty="0" smtClean="0"/>
                        <a:t>24</a:t>
                      </a:r>
                      <a:endParaRPr lang="de-DE" dirty="0"/>
                    </a:p>
                  </a:txBody>
                  <a:tcPr/>
                </a:tc>
                <a:tc>
                  <a:txBody>
                    <a:bodyPr/>
                    <a:lstStyle/>
                    <a:p>
                      <a:r>
                        <a:rPr lang="de-DE" dirty="0" smtClean="0"/>
                        <a:t>20</a:t>
                      </a:r>
                      <a:endParaRPr lang="de-DE" dirty="0"/>
                    </a:p>
                  </a:txBody>
                  <a:tcPr/>
                </a:tc>
                <a:tc>
                  <a:txBody>
                    <a:bodyPr/>
                    <a:lstStyle/>
                    <a:p>
                      <a:r>
                        <a:rPr lang="de-DE" dirty="0" smtClean="0"/>
                        <a:t>123</a:t>
                      </a:r>
                      <a:endParaRPr lang="de-DE" dirty="0"/>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76200"/>
            <a:ext cx="5029200" cy="1143000"/>
          </a:xfrm>
        </p:spPr>
        <p:txBody>
          <a:bodyPr/>
          <a:lstStyle/>
          <a:p>
            <a:r>
              <a:rPr lang="de-DE" b="1" dirty="0" smtClean="0"/>
              <a:t>Performance MNE &amp; BIH</a:t>
            </a:r>
            <a:endParaRPr lang="de-DE" b="1" dirty="0"/>
          </a:p>
        </p:txBody>
      </p:sp>
      <p:graphicFrame>
        <p:nvGraphicFramePr>
          <p:cNvPr id="8" name="Inhaltsplatzhalter 7"/>
          <p:cNvGraphicFramePr>
            <a:graphicFrameLocks noGrp="1"/>
          </p:cNvGraphicFramePr>
          <p:nvPr>
            <p:ph idx="1"/>
          </p:nvPr>
        </p:nvGraphicFramePr>
        <p:xfrm>
          <a:off x="457200" y="1600200"/>
          <a:ext cx="8229600" cy="3881120"/>
        </p:xfrm>
        <a:graphic>
          <a:graphicData uri="http://schemas.openxmlformats.org/drawingml/2006/table">
            <a:tbl>
              <a:tblPr firstRow="1" bandRow="1">
                <a:tableStyleId>{21E4AEA4-8DFA-4A89-87EB-49C32662AFE0}</a:tableStyleId>
              </a:tblPr>
              <a:tblGrid>
                <a:gridCol w="1524000"/>
                <a:gridCol w="1767840"/>
                <a:gridCol w="1645920"/>
                <a:gridCol w="1645920"/>
                <a:gridCol w="1645920"/>
              </a:tblGrid>
              <a:tr h="370840">
                <a:tc>
                  <a:txBody>
                    <a:bodyPr/>
                    <a:lstStyle/>
                    <a:p>
                      <a:r>
                        <a:rPr lang="de-DE" dirty="0" err="1" smtClean="0"/>
                        <a:t>Incubator</a:t>
                      </a:r>
                      <a:endParaRPr lang="de-DE" dirty="0"/>
                    </a:p>
                  </a:txBody>
                  <a:tcPr/>
                </a:tc>
                <a:tc>
                  <a:txBody>
                    <a:bodyPr/>
                    <a:lstStyle/>
                    <a:p>
                      <a:r>
                        <a:rPr lang="de-DE" dirty="0" smtClean="0"/>
                        <a:t>Year </a:t>
                      </a:r>
                      <a:r>
                        <a:rPr lang="de-DE" dirty="0" err="1" smtClean="0"/>
                        <a:t>of</a:t>
                      </a:r>
                      <a:r>
                        <a:rPr lang="de-DE" dirty="0" smtClean="0"/>
                        <a:t> </a:t>
                      </a:r>
                      <a:r>
                        <a:rPr lang="de-DE" dirty="0" err="1" smtClean="0"/>
                        <a:t>establishment</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firms</a:t>
                      </a:r>
                      <a:r>
                        <a:rPr lang="de-DE" baseline="0" dirty="0" smtClean="0"/>
                        <a:t> </a:t>
                      </a:r>
                      <a:r>
                        <a:rPr lang="de-DE" baseline="0" dirty="0" err="1" smtClean="0"/>
                        <a:t>incubated</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new</a:t>
                      </a:r>
                      <a:r>
                        <a:rPr lang="de-DE" dirty="0" smtClean="0"/>
                        <a:t> </a:t>
                      </a:r>
                      <a:r>
                        <a:rPr lang="de-DE" dirty="0" err="1" smtClean="0"/>
                        <a:t>business</a:t>
                      </a:r>
                      <a:r>
                        <a:rPr lang="de-DE" dirty="0" smtClean="0"/>
                        <a:t> </a:t>
                      </a:r>
                      <a:r>
                        <a:rPr lang="de-DE" dirty="0" err="1" smtClean="0"/>
                        <a:t>created</a:t>
                      </a:r>
                      <a:endParaRPr lang="de-DE" dirty="0"/>
                    </a:p>
                  </a:txBody>
                  <a:tcPr/>
                </a:tc>
                <a:tc>
                  <a:txBody>
                    <a:bodyPr/>
                    <a:lstStyle/>
                    <a:p>
                      <a:r>
                        <a:rPr lang="de-DE" dirty="0" err="1" smtClean="0"/>
                        <a:t>No</a:t>
                      </a:r>
                      <a:r>
                        <a:rPr lang="de-DE" dirty="0" smtClean="0"/>
                        <a:t> </a:t>
                      </a:r>
                      <a:r>
                        <a:rPr lang="de-DE" dirty="0" err="1" smtClean="0"/>
                        <a:t>of</a:t>
                      </a:r>
                      <a:r>
                        <a:rPr lang="de-DE" dirty="0" smtClean="0"/>
                        <a:t> </a:t>
                      </a:r>
                      <a:r>
                        <a:rPr lang="de-DE" dirty="0" err="1" smtClean="0"/>
                        <a:t>jobs</a:t>
                      </a:r>
                      <a:r>
                        <a:rPr lang="de-DE" dirty="0" smtClean="0"/>
                        <a:t> </a:t>
                      </a:r>
                      <a:r>
                        <a:rPr lang="de-DE" dirty="0" err="1" smtClean="0"/>
                        <a:t>created</a:t>
                      </a:r>
                      <a:r>
                        <a:rPr lang="de-DE" dirty="0" smtClean="0"/>
                        <a:t> </a:t>
                      </a:r>
                      <a:r>
                        <a:rPr lang="de-DE" dirty="0" err="1" smtClean="0"/>
                        <a:t>at</a:t>
                      </a:r>
                      <a:r>
                        <a:rPr lang="de-DE" dirty="0" smtClean="0"/>
                        <a:t> </a:t>
                      </a:r>
                      <a:r>
                        <a:rPr lang="de-DE" dirty="0" err="1" smtClean="0"/>
                        <a:t>client</a:t>
                      </a:r>
                      <a:r>
                        <a:rPr lang="de-DE" dirty="0" smtClean="0"/>
                        <a:t> </a:t>
                      </a:r>
                      <a:endParaRPr lang="de-DE" dirty="0"/>
                    </a:p>
                  </a:txBody>
                  <a:tcPr/>
                </a:tc>
              </a:tr>
              <a:tr h="370840">
                <a:tc>
                  <a:txBody>
                    <a:bodyPr/>
                    <a:lstStyle/>
                    <a:p>
                      <a:r>
                        <a:rPr lang="de-DE" dirty="0" smtClean="0"/>
                        <a:t>Podgorica</a:t>
                      </a:r>
                      <a:endParaRPr lang="de-DE" dirty="0"/>
                    </a:p>
                  </a:txBody>
                  <a:tcPr/>
                </a:tc>
                <a:tc>
                  <a:txBody>
                    <a:bodyPr/>
                    <a:lstStyle/>
                    <a:p>
                      <a:r>
                        <a:rPr lang="de-DE" dirty="0" smtClean="0"/>
                        <a:t>2009</a:t>
                      </a:r>
                      <a:endParaRPr lang="de-DE" dirty="0"/>
                    </a:p>
                  </a:txBody>
                  <a:tcPr/>
                </a:tc>
                <a:tc>
                  <a:txBody>
                    <a:bodyPr/>
                    <a:lstStyle/>
                    <a:p>
                      <a:r>
                        <a:rPr lang="de-DE" dirty="0" smtClean="0"/>
                        <a:t>15</a:t>
                      </a:r>
                      <a:endParaRPr lang="de-DE" dirty="0"/>
                    </a:p>
                  </a:txBody>
                  <a:tcPr/>
                </a:tc>
                <a:tc>
                  <a:txBody>
                    <a:bodyPr/>
                    <a:lstStyle/>
                    <a:p>
                      <a:r>
                        <a:rPr lang="de-DE" dirty="0" smtClean="0"/>
                        <a:t>12</a:t>
                      </a:r>
                      <a:endParaRPr lang="de-DE" dirty="0"/>
                    </a:p>
                  </a:txBody>
                  <a:tcPr/>
                </a:tc>
                <a:tc>
                  <a:txBody>
                    <a:bodyPr/>
                    <a:lstStyle/>
                    <a:p>
                      <a:r>
                        <a:rPr lang="de-DE" dirty="0" smtClean="0"/>
                        <a:t>30</a:t>
                      </a:r>
                      <a:endParaRPr lang="de-DE" dirty="0"/>
                    </a:p>
                  </a:txBody>
                  <a:tcPr/>
                </a:tc>
              </a:tr>
              <a:tr h="370840">
                <a:tc>
                  <a:txBody>
                    <a:bodyPr/>
                    <a:lstStyle/>
                    <a:p>
                      <a:r>
                        <a:rPr lang="de-DE" dirty="0" smtClean="0"/>
                        <a:t>Bar</a:t>
                      </a:r>
                      <a:endParaRPr lang="de-DE" dirty="0"/>
                    </a:p>
                  </a:txBody>
                  <a:tcPr/>
                </a:tc>
                <a:tc>
                  <a:txBody>
                    <a:bodyPr/>
                    <a:lstStyle/>
                    <a:p>
                      <a:r>
                        <a:rPr lang="de-DE" dirty="0" smtClean="0"/>
                        <a:t>2009</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smtClean="0"/>
                        <a:t>Banja Luka</a:t>
                      </a:r>
                      <a:endParaRPr lang="de-DE" dirty="0"/>
                    </a:p>
                  </a:txBody>
                  <a:tcPr/>
                </a:tc>
                <a:tc>
                  <a:txBody>
                    <a:bodyPr/>
                    <a:lstStyle/>
                    <a:p>
                      <a:r>
                        <a:rPr lang="de-DE" dirty="0" smtClean="0"/>
                        <a:t>2010</a:t>
                      </a:r>
                      <a:endParaRPr lang="de-DE" dirty="0"/>
                    </a:p>
                  </a:txBody>
                  <a:tcPr/>
                </a:tc>
                <a:tc>
                  <a:txBody>
                    <a:bodyPr/>
                    <a:lstStyle/>
                    <a:p>
                      <a:r>
                        <a:rPr lang="de-DE" dirty="0" smtClean="0"/>
                        <a:t>32</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err="1" smtClean="0"/>
                        <a:t>Modriča</a:t>
                      </a:r>
                      <a:endParaRPr lang="de-DE" dirty="0"/>
                    </a:p>
                  </a:txBody>
                  <a:tcPr/>
                </a:tc>
                <a:tc>
                  <a:txBody>
                    <a:bodyPr/>
                    <a:lstStyle/>
                    <a:p>
                      <a:r>
                        <a:rPr lang="de-DE" dirty="0" smtClean="0"/>
                        <a:t>2005</a:t>
                      </a:r>
                      <a:endParaRPr lang="de-DE" dirty="0"/>
                    </a:p>
                  </a:txBody>
                  <a:tcPr/>
                </a:tc>
                <a:tc>
                  <a:txBody>
                    <a:bodyPr/>
                    <a:lstStyle/>
                    <a:p>
                      <a:r>
                        <a:rPr lang="de-DE" dirty="0" smtClean="0"/>
                        <a:t>11</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err="1" smtClean="0"/>
                        <a:t>Prijedor</a:t>
                      </a:r>
                      <a:endParaRPr lang="de-DE" dirty="0"/>
                    </a:p>
                  </a:txBody>
                  <a:tcPr/>
                </a:tc>
                <a:tc>
                  <a:txBody>
                    <a:bodyPr/>
                    <a:lstStyle/>
                    <a:p>
                      <a:r>
                        <a:rPr lang="de-DE" dirty="0" smtClean="0"/>
                        <a:t>-</a:t>
                      </a:r>
                      <a:endParaRPr lang="de-DE" dirty="0"/>
                    </a:p>
                  </a:txBody>
                  <a:tcPr/>
                </a:tc>
                <a:tc>
                  <a:txBody>
                    <a:bodyPr/>
                    <a:lstStyle/>
                    <a:p>
                      <a:r>
                        <a:rPr lang="de-DE" dirty="0" smtClean="0"/>
                        <a:t>7</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err="1" smtClean="0"/>
                        <a:t>Zenica</a:t>
                      </a:r>
                      <a:endParaRPr lang="de-DE" dirty="0"/>
                    </a:p>
                  </a:txBody>
                  <a:tcPr/>
                </a:tc>
                <a:tc>
                  <a:txBody>
                    <a:bodyPr/>
                    <a:lstStyle/>
                    <a:p>
                      <a:r>
                        <a:rPr lang="de-DE" dirty="0" smtClean="0"/>
                        <a:t>2004</a:t>
                      </a:r>
                      <a:endParaRPr lang="de-DE" dirty="0"/>
                    </a:p>
                  </a:txBody>
                  <a:tcPr/>
                </a:tc>
                <a:tc>
                  <a:txBody>
                    <a:bodyPr/>
                    <a:lstStyle/>
                    <a:p>
                      <a:r>
                        <a:rPr lang="de-DE" dirty="0" smtClean="0"/>
                        <a:t>56</a:t>
                      </a:r>
                      <a:endParaRPr lang="de-DE" dirty="0"/>
                    </a:p>
                  </a:txBody>
                  <a:tcPr/>
                </a:tc>
                <a:tc>
                  <a:txBody>
                    <a:bodyPr/>
                    <a:lstStyle/>
                    <a:p>
                      <a:r>
                        <a:rPr lang="de-DE" dirty="0" smtClean="0"/>
                        <a:t>40</a:t>
                      </a:r>
                      <a:endParaRPr lang="de-DE" dirty="0"/>
                    </a:p>
                  </a:txBody>
                  <a:tcPr/>
                </a:tc>
                <a:tc>
                  <a:txBody>
                    <a:bodyPr/>
                    <a:lstStyle/>
                    <a:p>
                      <a:r>
                        <a:rPr lang="de-DE" dirty="0" smtClean="0"/>
                        <a:t>500</a:t>
                      </a:r>
                      <a:endParaRPr lang="de-DE" dirty="0"/>
                    </a:p>
                  </a:txBody>
                  <a:tcPr/>
                </a:tc>
              </a:tr>
              <a:tr h="370840">
                <a:tc>
                  <a:txBody>
                    <a:bodyPr/>
                    <a:lstStyle/>
                    <a:p>
                      <a:r>
                        <a:rPr lang="de-DE" dirty="0" smtClean="0"/>
                        <a:t>Mostar</a:t>
                      </a:r>
                      <a:endParaRPr lang="de-DE" dirty="0"/>
                    </a:p>
                  </a:txBody>
                  <a:tcPr/>
                </a:tc>
                <a:tc>
                  <a:txBody>
                    <a:bodyPr/>
                    <a:lstStyle/>
                    <a:p>
                      <a:r>
                        <a:rPr lang="de-DE" dirty="0" smtClean="0"/>
                        <a:t>2011</a:t>
                      </a:r>
                      <a:endParaRPr lang="de-DE" dirty="0"/>
                    </a:p>
                  </a:txBody>
                  <a:tcPr/>
                </a:tc>
                <a:tc>
                  <a:txBody>
                    <a:bodyPr/>
                    <a:lstStyle/>
                    <a:p>
                      <a:r>
                        <a:rPr lang="de-DE" dirty="0" smtClean="0"/>
                        <a:t>4</a:t>
                      </a:r>
                      <a:endParaRPr lang="de-DE" dirty="0"/>
                    </a:p>
                  </a:txBody>
                  <a:tcPr/>
                </a:tc>
                <a:tc>
                  <a:txBody>
                    <a:bodyPr/>
                    <a:lstStyle/>
                    <a:p>
                      <a:r>
                        <a:rPr lang="de-DE" dirty="0" smtClean="0"/>
                        <a:t>-</a:t>
                      </a:r>
                      <a:endParaRPr lang="de-DE" dirty="0"/>
                    </a:p>
                  </a:txBody>
                  <a:tcPr/>
                </a:tc>
                <a:tc>
                  <a:txBody>
                    <a:bodyPr/>
                    <a:lstStyle/>
                    <a:p>
                      <a:r>
                        <a:rPr lang="de-DE" dirty="0" smtClean="0"/>
                        <a:t>-</a:t>
                      </a:r>
                      <a:endParaRPr lang="de-DE" dirty="0"/>
                    </a:p>
                  </a:txBody>
                  <a:tcPr/>
                </a:tc>
              </a:tr>
              <a:tr h="370840">
                <a:tc>
                  <a:txBody>
                    <a:bodyPr/>
                    <a:lstStyle/>
                    <a:p>
                      <a:r>
                        <a:rPr lang="de-DE" dirty="0" err="1" smtClean="0"/>
                        <a:t>Trebinje</a:t>
                      </a:r>
                      <a:endParaRPr lang="de-DE" dirty="0"/>
                    </a:p>
                  </a:txBody>
                  <a:tcPr/>
                </a:tc>
                <a:tc>
                  <a:txBody>
                    <a:bodyPr/>
                    <a:lstStyle/>
                    <a:p>
                      <a:r>
                        <a:rPr lang="de-DE" dirty="0" smtClean="0"/>
                        <a:t>2009</a:t>
                      </a:r>
                      <a:endParaRPr lang="de-DE" dirty="0"/>
                    </a:p>
                  </a:txBody>
                  <a:tcPr/>
                </a:tc>
                <a:tc>
                  <a:txBody>
                    <a:bodyPr/>
                    <a:lstStyle/>
                    <a:p>
                      <a:r>
                        <a:rPr lang="de-DE" dirty="0" smtClean="0"/>
                        <a:t>8</a:t>
                      </a:r>
                      <a:endParaRPr lang="de-DE" dirty="0"/>
                    </a:p>
                  </a:txBody>
                  <a:tcPr/>
                </a:tc>
                <a:tc>
                  <a:txBody>
                    <a:bodyPr/>
                    <a:lstStyle/>
                    <a:p>
                      <a:r>
                        <a:rPr lang="de-DE" dirty="0" smtClean="0"/>
                        <a:t>6</a:t>
                      </a:r>
                      <a:endParaRPr lang="de-DE" dirty="0"/>
                    </a:p>
                  </a:txBody>
                  <a:tcPr/>
                </a:tc>
                <a:tc>
                  <a:txBody>
                    <a:bodyPr/>
                    <a:lstStyle/>
                    <a:p>
                      <a:r>
                        <a:rPr lang="de-DE" dirty="0" smtClean="0"/>
                        <a:t>12</a:t>
                      </a:r>
                      <a:endParaRPr lang="de-DE" dirty="0"/>
                    </a:p>
                  </a:txBody>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Infrastructure and “hard” services</a:t>
            </a:r>
            <a:endParaRPr lang="en-US" sz="2800" b="1" dirty="0"/>
          </a:p>
        </p:txBody>
      </p:sp>
      <p:sp>
        <p:nvSpPr>
          <p:cNvPr id="4" name="Inhaltsplatzhalter 2"/>
          <p:cNvSpPr>
            <a:spLocks noGrp="1"/>
          </p:cNvSpPr>
          <p:nvPr>
            <p:ph idx="1"/>
          </p:nvPr>
        </p:nvSpPr>
        <p:spPr>
          <a:xfrm>
            <a:off x="609600" y="1524001"/>
            <a:ext cx="8229600" cy="4648200"/>
          </a:xfrm>
        </p:spPr>
        <p:txBody>
          <a:bodyPr numCol="1">
            <a:normAutofit/>
          </a:bodyPr>
          <a:lstStyle/>
          <a:p>
            <a:pPr marL="450850" indent="-450850">
              <a:lnSpc>
                <a:spcPct val="120000"/>
              </a:lnSpc>
              <a:spcBef>
                <a:spcPts val="0"/>
              </a:spcBef>
              <a:spcAft>
                <a:spcPts val="1200"/>
              </a:spcAft>
              <a:buNone/>
            </a:pPr>
            <a:r>
              <a:rPr lang="en-US" sz="1800" b="1" dirty="0" smtClean="0"/>
              <a:t>Common infrastructure and services are e.g.:</a:t>
            </a:r>
          </a:p>
          <a:p>
            <a:pPr marL="801688" indent="-447675">
              <a:lnSpc>
                <a:spcPct val="120000"/>
              </a:lnSpc>
              <a:spcBef>
                <a:spcPts val="0"/>
              </a:spcBef>
              <a:spcAft>
                <a:spcPts val="1200"/>
              </a:spcAft>
              <a:buFont typeface="Wingdings" pitchFamily="2" charset="2"/>
              <a:buChar char="§"/>
            </a:pPr>
            <a:r>
              <a:rPr lang="de-DE" sz="1800" dirty="0" smtClean="0"/>
              <a:t>Office </a:t>
            </a:r>
            <a:r>
              <a:rPr lang="de-DE" sz="1800" dirty="0" err="1" smtClean="0"/>
              <a:t>space</a:t>
            </a:r>
            <a:r>
              <a:rPr lang="de-DE" sz="1800" dirty="0" smtClean="0"/>
              <a:t>, </a:t>
            </a:r>
            <a:r>
              <a:rPr lang="de-DE" sz="1800" dirty="0" err="1" smtClean="0"/>
              <a:t>production</a:t>
            </a:r>
            <a:r>
              <a:rPr lang="de-DE" sz="1800" dirty="0" smtClean="0"/>
              <a:t> </a:t>
            </a:r>
            <a:r>
              <a:rPr lang="de-DE" sz="1800" dirty="0" err="1" smtClean="0"/>
              <a:t>space</a:t>
            </a:r>
            <a:r>
              <a:rPr lang="de-DE" sz="1800" dirty="0" smtClean="0"/>
              <a:t>, </a:t>
            </a:r>
            <a:r>
              <a:rPr lang="de-DE" sz="1800" dirty="0" err="1" smtClean="0"/>
              <a:t>meeting</a:t>
            </a:r>
            <a:r>
              <a:rPr lang="de-DE" sz="1800" dirty="0" smtClean="0"/>
              <a:t> </a:t>
            </a:r>
            <a:r>
              <a:rPr lang="de-DE" sz="1800" dirty="0" err="1" smtClean="0"/>
              <a:t>rooms</a:t>
            </a:r>
            <a:r>
              <a:rPr lang="de-DE" sz="1800" dirty="0" smtClean="0"/>
              <a:t>, </a:t>
            </a:r>
            <a:r>
              <a:rPr lang="de-DE" sz="1800" dirty="0" err="1" smtClean="0"/>
              <a:t>training</a:t>
            </a:r>
            <a:r>
              <a:rPr lang="de-DE" sz="1800" dirty="0" smtClean="0"/>
              <a:t> hall, </a:t>
            </a:r>
            <a:r>
              <a:rPr lang="de-DE" sz="1800" dirty="0" err="1" smtClean="0"/>
              <a:t>kitchen</a:t>
            </a:r>
            <a:r>
              <a:rPr lang="de-DE" sz="1800" dirty="0" smtClean="0"/>
              <a:t> / </a:t>
            </a:r>
            <a:r>
              <a:rPr lang="de-DE" sz="1800" dirty="0" err="1" smtClean="0"/>
              <a:t>cafe</a:t>
            </a:r>
            <a:r>
              <a:rPr lang="de-DE" sz="1800" dirty="0" smtClean="0"/>
              <a:t>, </a:t>
            </a:r>
            <a:r>
              <a:rPr lang="de-DE" sz="1800" dirty="0" err="1" smtClean="0"/>
              <a:t>computer</a:t>
            </a:r>
            <a:r>
              <a:rPr lang="de-DE" sz="1800" dirty="0" smtClean="0"/>
              <a:t> </a:t>
            </a:r>
            <a:r>
              <a:rPr lang="de-DE" sz="1800" dirty="0" err="1" smtClean="0"/>
              <a:t>rooms</a:t>
            </a:r>
            <a:r>
              <a:rPr lang="de-DE" sz="1800" dirty="0" smtClean="0"/>
              <a:t>, </a:t>
            </a:r>
            <a:r>
              <a:rPr lang="de-DE" sz="1800" dirty="0" err="1" smtClean="0"/>
              <a:t>parking</a:t>
            </a:r>
            <a:endParaRPr lang="de-DE" sz="1800" dirty="0" smtClean="0"/>
          </a:p>
          <a:p>
            <a:pPr marL="801688" indent="-447675">
              <a:lnSpc>
                <a:spcPct val="120000"/>
              </a:lnSpc>
              <a:spcBef>
                <a:spcPts val="0"/>
              </a:spcBef>
              <a:spcAft>
                <a:spcPts val="1200"/>
              </a:spcAft>
              <a:buFont typeface="Wingdings" pitchFamily="2" charset="2"/>
              <a:buChar char="§"/>
            </a:pPr>
            <a:r>
              <a:rPr lang="de-DE" sz="1800" dirty="0" smtClean="0"/>
              <a:t>Servers, </a:t>
            </a:r>
            <a:r>
              <a:rPr lang="de-DE" sz="1800" dirty="0" err="1" smtClean="0"/>
              <a:t>storage</a:t>
            </a:r>
            <a:r>
              <a:rPr lang="de-DE" sz="1800" dirty="0" smtClean="0"/>
              <a:t>, </a:t>
            </a:r>
            <a:r>
              <a:rPr lang="de-DE" sz="1800" dirty="0" err="1" smtClean="0"/>
              <a:t>broadband</a:t>
            </a:r>
            <a:r>
              <a:rPr lang="de-DE" sz="1800" dirty="0" smtClean="0"/>
              <a:t> </a:t>
            </a:r>
            <a:r>
              <a:rPr lang="de-DE" sz="1800" dirty="0" err="1" smtClean="0"/>
              <a:t>internet</a:t>
            </a:r>
            <a:r>
              <a:rPr lang="de-DE" sz="1800" dirty="0" smtClean="0"/>
              <a:t>, ADSL, IT </a:t>
            </a:r>
            <a:r>
              <a:rPr lang="de-DE" sz="1800" dirty="0" err="1" smtClean="0"/>
              <a:t>training</a:t>
            </a:r>
            <a:r>
              <a:rPr lang="de-DE" sz="1800" dirty="0" smtClean="0"/>
              <a:t> </a:t>
            </a:r>
            <a:r>
              <a:rPr lang="de-DE" sz="1800" dirty="0" err="1" smtClean="0"/>
              <a:t>center</a:t>
            </a:r>
            <a:r>
              <a:rPr lang="de-DE" sz="1800" dirty="0" smtClean="0"/>
              <a:t>, </a:t>
            </a:r>
            <a:r>
              <a:rPr lang="de-DE" sz="1800" dirty="0" err="1" smtClean="0"/>
              <a:t>data</a:t>
            </a:r>
            <a:r>
              <a:rPr lang="de-DE" sz="1800" dirty="0" smtClean="0"/>
              <a:t> </a:t>
            </a:r>
            <a:r>
              <a:rPr lang="de-DE" sz="1800" dirty="0" err="1" smtClean="0"/>
              <a:t>center</a:t>
            </a:r>
            <a:r>
              <a:rPr lang="de-DE" sz="1800" dirty="0" smtClean="0"/>
              <a:t> </a:t>
            </a:r>
            <a:r>
              <a:rPr lang="de-DE" sz="1800" dirty="0" err="1" smtClean="0"/>
              <a:t>with</a:t>
            </a:r>
            <a:r>
              <a:rPr lang="de-DE" sz="1800" dirty="0" smtClean="0"/>
              <a:t> </a:t>
            </a:r>
            <a:r>
              <a:rPr lang="de-DE" sz="1800" dirty="0" err="1" smtClean="0"/>
              <a:t>cloud</a:t>
            </a:r>
            <a:r>
              <a:rPr lang="de-DE" sz="1800" dirty="0" smtClean="0"/>
              <a:t> </a:t>
            </a:r>
            <a:r>
              <a:rPr lang="de-DE" sz="1800" dirty="0" err="1" smtClean="0"/>
              <a:t>infrastructure</a:t>
            </a:r>
            <a:r>
              <a:rPr lang="de-DE" sz="1800" dirty="0" smtClean="0"/>
              <a:t>, </a:t>
            </a:r>
            <a:r>
              <a:rPr lang="de-DE" sz="1800" dirty="0" err="1" smtClean="0"/>
              <a:t>full</a:t>
            </a:r>
            <a:r>
              <a:rPr lang="de-DE" sz="1800" dirty="0" smtClean="0"/>
              <a:t> IT </a:t>
            </a:r>
            <a:r>
              <a:rPr lang="de-DE" sz="1800" dirty="0" err="1" smtClean="0"/>
              <a:t>service</a:t>
            </a:r>
            <a:endParaRPr lang="de-DE" sz="1800" dirty="0" smtClean="0"/>
          </a:p>
          <a:p>
            <a:pPr marL="801688" indent="-447675">
              <a:lnSpc>
                <a:spcPct val="120000"/>
              </a:lnSpc>
              <a:spcBef>
                <a:spcPts val="0"/>
              </a:spcBef>
              <a:spcAft>
                <a:spcPts val="1200"/>
              </a:spcAft>
              <a:buFont typeface="Wingdings" pitchFamily="2" charset="2"/>
              <a:buChar char="§"/>
            </a:pPr>
            <a:r>
              <a:rPr lang="de-DE" sz="1800" dirty="0" err="1" smtClean="0"/>
              <a:t>Copy</a:t>
            </a:r>
            <a:r>
              <a:rPr lang="de-DE" sz="1800" dirty="0" smtClean="0"/>
              <a:t>, </a:t>
            </a:r>
            <a:r>
              <a:rPr lang="de-DE" sz="1800" dirty="0" err="1" smtClean="0"/>
              <a:t>printer</a:t>
            </a:r>
            <a:r>
              <a:rPr lang="de-DE" sz="1800" dirty="0" smtClean="0"/>
              <a:t>, </a:t>
            </a:r>
            <a:r>
              <a:rPr lang="de-DE" sz="1800" dirty="0" err="1" smtClean="0"/>
              <a:t>scanner</a:t>
            </a:r>
            <a:r>
              <a:rPr lang="de-DE" sz="1800" dirty="0" smtClean="0"/>
              <a:t>, </a:t>
            </a:r>
            <a:r>
              <a:rPr lang="de-DE" sz="1800" dirty="0" err="1" smtClean="0"/>
              <a:t>lap</a:t>
            </a:r>
            <a:r>
              <a:rPr lang="de-DE" sz="1800" dirty="0" smtClean="0"/>
              <a:t> </a:t>
            </a:r>
            <a:r>
              <a:rPr lang="de-DE" sz="1800" dirty="0" err="1" smtClean="0"/>
              <a:t>tops</a:t>
            </a:r>
            <a:r>
              <a:rPr lang="de-DE" sz="1800" dirty="0" smtClean="0"/>
              <a:t>, </a:t>
            </a:r>
            <a:r>
              <a:rPr lang="de-DE" sz="1800" dirty="0" err="1" smtClean="0"/>
              <a:t>multimedia</a:t>
            </a:r>
            <a:r>
              <a:rPr lang="de-DE" sz="1800" dirty="0" smtClean="0"/>
              <a:t> </a:t>
            </a:r>
            <a:r>
              <a:rPr lang="de-DE" sz="1800" dirty="0" err="1" smtClean="0"/>
              <a:t>equipment</a:t>
            </a:r>
            <a:r>
              <a:rPr lang="de-DE" sz="1800" dirty="0" smtClean="0"/>
              <a:t>, </a:t>
            </a:r>
            <a:r>
              <a:rPr lang="de-DE" sz="1800" dirty="0" err="1" smtClean="0"/>
              <a:t>telephone</a:t>
            </a:r>
            <a:r>
              <a:rPr lang="de-DE" sz="1800" dirty="0" smtClean="0"/>
              <a:t>, fax, </a:t>
            </a:r>
            <a:r>
              <a:rPr lang="de-DE" sz="1800" dirty="0" err="1" smtClean="0"/>
              <a:t>mail</a:t>
            </a:r>
            <a:r>
              <a:rPr lang="de-DE" sz="1800" dirty="0" smtClean="0"/>
              <a:t>, </a:t>
            </a:r>
            <a:r>
              <a:rPr lang="de-DE" sz="1800" dirty="0" err="1" smtClean="0"/>
              <a:t>video</a:t>
            </a:r>
            <a:r>
              <a:rPr lang="de-DE" sz="1800" dirty="0" smtClean="0"/>
              <a:t> </a:t>
            </a:r>
            <a:r>
              <a:rPr lang="de-DE" sz="1800" dirty="0" err="1" smtClean="0"/>
              <a:t>conference</a:t>
            </a:r>
            <a:r>
              <a:rPr lang="de-DE" sz="1800" dirty="0" smtClean="0"/>
              <a:t> </a:t>
            </a:r>
            <a:r>
              <a:rPr lang="de-DE" sz="1800" dirty="0" err="1" smtClean="0"/>
              <a:t>equipment</a:t>
            </a:r>
            <a:endParaRPr lang="de-DE" sz="1800" dirty="0" smtClean="0"/>
          </a:p>
          <a:p>
            <a:pPr marL="801688" indent="-447675">
              <a:lnSpc>
                <a:spcPct val="120000"/>
              </a:lnSpc>
              <a:spcBef>
                <a:spcPts val="0"/>
              </a:spcBef>
              <a:spcAft>
                <a:spcPts val="1200"/>
              </a:spcAft>
              <a:buFont typeface="Wingdings" pitchFamily="2" charset="2"/>
              <a:buChar char="§"/>
            </a:pPr>
            <a:r>
              <a:rPr lang="de-DE" sz="1800" dirty="0" smtClean="0"/>
              <a:t>Van, </a:t>
            </a:r>
            <a:r>
              <a:rPr lang="de-DE" sz="1800" dirty="0" err="1" smtClean="0"/>
              <a:t>forklift</a:t>
            </a:r>
            <a:r>
              <a:rPr lang="de-DE" sz="1800" dirty="0" smtClean="0"/>
              <a:t>, </a:t>
            </a:r>
            <a:r>
              <a:rPr lang="de-DE" sz="1800" dirty="0" err="1" smtClean="0"/>
              <a:t>reception</a:t>
            </a:r>
            <a:r>
              <a:rPr lang="de-DE" sz="1800" dirty="0" smtClean="0"/>
              <a:t> </a:t>
            </a:r>
            <a:r>
              <a:rPr lang="de-DE" sz="1800" dirty="0" err="1" smtClean="0"/>
              <a:t>area</a:t>
            </a:r>
            <a:r>
              <a:rPr lang="de-DE" sz="1800" dirty="0" smtClean="0"/>
              <a:t>, </a:t>
            </a:r>
            <a:r>
              <a:rPr lang="de-DE" sz="1800" dirty="0" err="1" smtClean="0"/>
              <a:t>security</a:t>
            </a:r>
            <a:r>
              <a:rPr lang="de-DE" sz="1800" dirty="0" smtClean="0"/>
              <a:t> </a:t>
            </a:r>
            <a:r>
              <a:rPr lang="de-DE" sz="1800" dirty="0" err="1" smtClean="0"/>
              <a:t>system</a:t>
            </a:r>
            <a:r>
              <a:rPr lang="de-DE" sz="1800" dirty="0" smtClean="0"/>
              <a:t>, </a:t>
            </a:r>
            <a:r>
              <a:rPr lang="de-DE" sz="1800" dirty="0" err="1" smtClean="0"/>
              <a:t>fire</a:t>
            </a:r>
            <a:r>
              <a:rPr lang="de-DE" sz="1800" dirty="0" smtClean="0"/>
              <a:t> </a:t>
            </a:r>
            <a:r>
              <a:rPr lang="de-DE" sz="1800" dirty="0" err="1" smtClean="0"/>
              <a:t>alarm</a:t>
            </a:r>
            <a:r>
              <a:rPr lang="de-DE" sz="1800" dirty="0" smtClean="0"/>
              <a:t> </a:t>
            </a:r>
            <a:r>
              <a:rPr lang="de-DE" sz="1800" dirty="0" err="1" smtClean="0"/>
              <a:t>system</a:t>
            </a:r>
            <a:r>
              <a:rPr lang="de-DE" sz="1800" dirty="0" smtClean="0"/>
              <a:t>, </a:t>
            </a:r>
            <a:r>
              <a:rPr lang="de-DE" sz="1800" dirty="0" err="1" smtClean="0"/>
              <a:t>video</a:t>
            </a:r>
            <a:r>
              <a:rPr lang="de-DE" sz="1800" dirty="0" smtClean="0"/>
              <a:t> </a:t>
            </a:r>
            <a:r>
              <a:rPr lang="de-DE" sz="1800" dirty="0" err="1" smtClean="0"/>
              <a:t>surveillance</a:t>
            </a:r>
            <a:r>
              <a:rPr lang="de-DE" sz="1800" dirty="0" smtClean="0"/>
              <a:t>, </a:t>
            </a:r>
            <a:r>
              <a:rPr lang="de-DE" sz="1800" dirty="0" err="1" smtClean="0"/>
              <a:t>dressing</a:t>
            </a:r>
            <a:r>
              <a:rPr lang="de-DE" sz="1800" dirty="0" smtClean="0"/>
              <a:t> </a:t>
            </a:r>
            <a:r>
              <a:rPr lang="de-DE" sz="1800" dirty="0" err="1" smtClean="0"/>
              <a:t>room</a:t>
            </a:r>
            <a:endParaRPr lang="de-DE" sz="1800" dirty="0" smtClean="0"/>
          </a:p>
          <a:p>
            <a:pPr marL="801688" indent="-447675">
              <a:lnSpc>
                <a:spcPct val="120000"/>
              </a:lnSpc>
              <a:spcBef>
                <a:spcPts val="0"/>
              </a:spcBef>
              <a:spcAft>
                <a:spcPts val="1200"/>
              </a:spcAft>
              <a:buFont typeface="Wingdings" pitchFamily="2" charset="2"/>
              <a:buChar char="§"/>
            </a:pPr>
            <a:endParaRPr lang="en-US" sz="18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p:cNvSpPr/>
          <p:nvPr/>
        </p:nvSpPr>
        <p:spPr>
          <a:xfrm>
            <a:off x="2362200" y="2819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Public </a:t>
            </a:r>
            <a:r>
              <a:rPr lang="de-DE" dirty="0" err="1" smtClean="0"/>
              <a:t>relations</a:t>
            </a:r>
            <a:endParaRPr lang="de-DE" dirty="0"/>
          </a:p>
        </p:txBody>
      </p:sp>
      <p:sp>
        <p:nvSpPr>
          <p:cNvPr id="2" name="Titel 1"/>
          <p:cNvSpPr>
            <a:spLocks noGrp="1"/>
          </p:cNvSpPr>
          <p:nvPr>
            <p:ph type="title"/>
          </p:nvPr>
        </p:nvSpPr>
        <p:spPr/>
        <p:txBody>
          <a:bodyPr/>
          <a:lstStyle/>
          <a:p>
            <a:r>
              <a:rPr lang="de-DE" b="1" dirty="0" smtClean="0"/>
              <a:t>Soft Services</a:t>
            </a:r>
            <a:endParaRPr lang="de-DE" b="1" dirty="0"/>
          </a:p>
        </p:txBody>
      </p:sp>
      <p:sp>
        <p:nvSpPr>
          <p:cNvPr id="4" name="Ellipse 3"/>
          <p:cNvSpPr/>
          <p:nvPr/>
        </p:nvSpPr>
        <p:spPr>
          <a:xfrm>
            <a:off x="457200" y="15240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General </a:t>
            </a:r>
            <a:r>
              <a:rPr lang="de-DE" dirty="0" err="1" smtClean="0"/>
              <a:t>start-up</a:t>
            </a:r>
            <a:r>
              <a:rPr lang="de-DE" dirty="0" smtClean="0"/>
              <a:t> </a:t>
            </a:r>
            <a:r>
              <a:rPr lang="de-DE" dirty="0" err="1" smtClean="0"/>
              <a:t>advice</a:t>
            </a:r>
            <a:endParaRPr lang="de-DE" dirty="0"/>
          </a:p>
        </p:txBody>
      </p:sp>
      <p:sp>
        <p:nvSpPr>
          <p:cNvPr id="5" name="Ellipse 4"/>
          <p:cNvSpPr/>
          <p:nvPr/>
        </p:nvSpPr>
        <p:spPr>
          <a:xfrm>
            <a:off x="2819400" y="3733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Business </a:t>
            </a:r>
            <a:r>
              <a:rPr lang="de-DE" dirty="0" err="1" smtClean="0"/>
              <a:t>plans</a:t>
            </a:r>
            <a:endParaRPr lang="de-DE" dirty="0"/>
          </a:p>
        </p:txBody>
      </p:sp>
      <p:sp>
        <p:nvSpPr>
          <p:cNvPr id="6" name="Ellipse 5"/>
          <p:cNvSpPr/>
          <p:nvPr/>
        </p:nvSpPr>
        <p:spPr>
          <a:xfrm>
            <a:off x="533400" y="44196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General </a:t>
            </a:r>
            <a:r>
              <a:rPr lang="de-DE" dirty="0" err="1" smtClean="0"/>
              <a:t>advice</a:t>
            </a:r>
            <a:endParaRPr lang="de-DE" dirty="0"/>
          </a:p>
        </p:txBody>
      </p:sp>
      <p:sp>
        <p:nvSpPr>
          <p:cNvPr id="7" name="Ellipse 6"/>
          <p:cNvSpPr/>
          <p:nvPr/>
        </p:nvSpPr>
        <p:spPr>
          <a:xfrm>
            <a:off x="4267200" y="1295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Assistance in </a:t>
            </a:r>
            <a:r>
              <a:rPr lang="de-DE" dirty="0" err="1" smtClean="0"/>
              <a:t>preparation</a:t>
            </a:r>
            <a:endParaRPr lang="de-DE" dirty="0"/>
          </a:p>
        </p:txBody>
      </p:sp>
      <p:sp>
        <p:nvSpPr>
          <p:cNvPr id="8" name="Ellipse 7"/>
          <p:cNvSpPr/>
          <p:nvPr/>
        </p:nvSpPr>
        <p:spPr>
          <a:xfrm>
            <a:off x="3962400" y="45720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Market </a:t>
            </a:r>
            <a:r>
              <a:rPr lang="de-DE" dirty="0" err="1" smtClean="0"/>
              <a:t>analysis</a:t>
            </a:r>
            <a:endParaRPr lang="de-DE" dirty="0"/>
          </a:p>
        </p:txBody>
      </p:sp>
      <p:sp>
        <p:nvSpPr>
          <p:cNvPr id="9" name="Ellipse 8"/>
          <p:cNvSpPr/>
          <p:nvPr/>
        </p:nvSpPr>
        <p:spPr>
          <a:xfrm>
            <a:off x="762000" y="2819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Search</a:t>
            </a:r>
            <a:r>
              <a:rPr lang="de-DE" dirty="0" smtClean="0"/>
              <a:t> </a:t>
            </a:r>
            <a:r>
              <a:rPr lang="de-DE" dirty="0" err="1" smtClean="0"/>
              <a:t>for</a:t>
            </a:r>
            <a:r>
              <a:rPr lang="de-DE" dirty="0" smtClean="0"/>
              <a:t> </a:t>
            </a:r>
            <a:r>
              <a:rPr lang="de-DE" dirty="0" err="1" smtClean="0"/>
              <a:t>personnel</a:t>
            </a:r>
            <a:endParaRPr lang="de-DE" dirty="0"/>
          </a:p>
        </p:txBody>
      </p:sp>
      <p:sp>
        <p:nvSpPr>
          <p:cNvPr id="10" name="Ellipse 9"/>
          <p:cNvSpPr/>
          <p:nvPr/>
        </p:nvSpPr>
        <p:spPr>
          <a:xfrm>
            <a:off x="1981200" y="5257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Technology </a:t>
            </a:r>
            <a:r>
              <a:rPr lang="de-DE" dirty="0" err="1" smtClean="0"/>
              <a:t>consulting</a:t>
            </a:r>
            <a:endParaRPr lang="de-DE" dirty="0"/>
          </a:p>
        </p:txBody>
      </p:sp>
      <p:sp>
        <p:nvSpPr>
          <p:cNvPr id="11" name="Ellipse 10"/>
          <p:cNvSpPr/>
          <p:nvPr/>
        </p:nvSpPr>
        <p:spPr>
          <a:xfrm>
            <a:off x="2819400" y="2057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Identification</a:t>
            </a:r>
            <a:r>
              <a:rPr lang="de-DE" dirty="0" smtClean="0"/>
              <a:t> </a:t>
            </a:r>
            <a:r>
              <a:rPr lang="de-DE" dirty="0" err="1" smtClean="0"/>
              <a:t>of</a:t>
            </a:r>
            <a:r>
              <a:rPr lang="de-DE" dirty="0" smtClean="0"/>
              <a:t> </a:t>
            </a:r>
            <a:r>
              <a:rPr lang="de-DE" dirty="0" err="1" smtClean="0"/>
              <a:t>cooperation</a:t>
            </a:r>
            <a:r>
              <a:rPr lang="de-DE" dirty="0" smtClean="0"/>
              <a:t> </a:t>
            </a:r>
            <a:r>
              <a:rPr lang="de-DE" dirty="0" err="1" smtClean="0"/>
              <a:t>partners</a:t>
            </a:r>
            <a:endParaRPr lang="de-DE" dirty="0"/>
          </a:p>
        </p:txBody>
      </p:sp>
      <p:sp>
        <p:nvSpPr>
          <p:cNvPr id="13" name="Ellipse 12"/>
          <p:cNvSpPr/>
          <p:nvPr/>
        </p:nvSpPr>
        <p:spPr>
          <a:xfrm>
            <a:off x="4114800" y="2971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Patent </a:t>
            </a:r>
            <a:r>
              <a:rPr lang="de-DE" dirty="0" err="1" smtClean="0"/>
              <a:t>advice</a:t>
            </a:r>
            <a:endParaRPr lang="de-DE" dirty="0"/>
          </a:p>
        </p:txBody>
      </p:sp>
      <p:sp>
        <p:nvSpPr>
          <p:cNvPr id="14" name="Ellipse 13"/>
          <p:cNvSpPr/>
          <p:nvPr/>
        </p:nvSpPr>
        <p:spPr>
          <a:xfrm>
            <a:off x="0" y="3581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Financial </a:t>
            </a:r>
            <a:r>
              <a:rPr lang="de-DE" dirty="0" err="1" smtClean="0"/>
              <a:t>advice</a:t>
            </a:r>
            <a:endParaRPr lang="de-DE" dirty="0"/>
          </a:p>
        </p:txBody>
      </p:sp>
      <p:sp>
        <p:nvSpPr>
          <p:cNvPr id="15" name="Ellipse 14"/>
          <p:cNvSpPr/>
          <p:nvPr/>
        </p:nvSpPr>
        <p:spPr>
          <a:xfrm>
            <a:off x="7086600" y="3581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Insurance </a:t>
            </a:r>
            <a:r>
              <a:rPr lang="de-DE" dirty="0" err="1" smtClean="0"/>
              <a:t>advice</a:t>
            </a:r>
            <a:endParaRPr lang="de-DE" dirty="0"/>
          </a:p>
        </p:txBody>
      </p:sp>
      <p:sp>
        <p:nvSpPr>
          <p:cNvPr id="16" name="Ellipse 15"/>
          <p:cNvSpPr/>
          <p:nvPr/>
        </p:nvSpPr>
        <p:spPr>
          <a:xfrm>
            <a:off x="6934200" y="1295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Search</a:t>
            </a:r>
            <a:r>
              <a:rPr lang="de-DE" dirty="0" smtClean="0"/>
              <a:t> </a:t>
            </a:r>
            <a:r>
              <a:rPr lang="de-DE" dirty="0" err="1" smtClean="0"/>
              <a:t>for</a:t>
            </a:r>
            <a:r>
              <a:rPr lang="de-DE" dirty="0" smtClean="0"/>
              <a:t> </a:t>
            </a:r>
            <a:r>
              <a:rPr lang="de-DE" dirty="0" err="1" smtClean="0"/>
              <a:t>funding</a:t>
            </a:r>
            <a:endParaRPr lang="de-DE" dirty="0"/>
          </a:p>
        </p:txBody>
      </p:sp>
      <p:sp>
        <p:nvSpPr>
          <p:cNvPr id="17" name="Ellipse 16"/>
          <p:cNvSpPr/>
          <p:nvPr/>
        </p:nvSpPr>
        <p:spPr>
          <a:xfrm>
            <a:off x="6477000" y="2819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Public </a:t>
            </a:r>
            <a:r>
              <a:rPr lang="de-DE" dirty="0" err="1" smtClean="0"/>
              <a:t>funding</a:t>
            </a:r>
            <a:endParaRPr lang="de-DE" dirty="0"/>
          </a:p>
        </p:txBody>
      </p:sp>
      <p:sp>
        <p:nvSpPr>
          <p:cNvPr id="18" name="Ellipse 17"/>
          <p:cNvSpPr/>
          <p:nvPr/>
        </p:nvSpPr>
        <p:spPr>
          <a:xfrm>
            <a:off x="5105400" y="38100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Equity</a:t>
            </a:r>
            <a:endParaRPr lang="de-DE" dirty="0"/>
          </a:p>
        </p:txBody>
      </p:sp>
      <p:sp>
        <p:nvSpPr>
          <p:cNvPr id="19" name="Ellipse 18"/>
          <p:cNvSpPr/>
          <p:nvPr/>
        </p:nvSpPr>
        <p:spPr>
          <a:xfrm>
            <a:off x="0" y="55626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Borrowing</a:t>
            </a:r>
            <a:endParaRPr lang="de-DE" dirty="0"/>
          </a:p>
        </p:txBody>
      </p:sp>
      <p:sp>
        <p:nvSpPr>
          <p:cNvPr id="20" name="Ellipse 19"/>
          <p:cNvSpPr/>
          <p:nvPr/>
        </p:nvSpPr>
        <p:spPr>
          <a:xfrm>
            <a:off x="4572000" y="5486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Accounting</a:t>
            </a:r>
            <a:endParaRPr lang="de-DE" dirty="0"/>
          </a:p>
        </p:txBody>
      </p:sp>
      <p:sp>
        <p:nvSpPr>
          <p:cNvPr id="21" name="Ellipse 20"/>
          <p:cNvSpPr/>
          <p:nvPr/>
        </p:nvSpPr>
        <p:spPr>
          <a:xfrm>
            <a:off x="2133600" y="1066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Marketing </a:t>
            </a:r>
            <a:r>
              <a:rPr lang="de-DE" dirty="0" err="1" smtClean="0"/>
              <a:t>consulting</a:t>
            </a:r>
            <a:endParaRPr lang="de-DE" dirty="0"/>
          </a:p>
        </p:txBody>
      </p:sp>
      <p:sp>
        <p:nvSpPr>
          <p:cNvPr id="22" name="Ellipse 21"/>
          <p:cNvSpPr/>
          <p:nvPr/>
        </p:nvSpPr>
        <p:spPr>
          <a:xfrm>
            <a:off x="6781800" y="53340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Exhibition </a:t>
            </a:r>
            <a:r>
              <a:rPr lang="de-DE" dirty="0" err="1" smtClean="0"/>
              <a:t>organization</a:t>
            </a:r>
            <a:endParaRPr lang="de-DE" dirty="0"/>
          </a:p>
        </p:txBody>
      </p:sp>
      <p:sp>
        <p:nvSpPr>
          <p:cNvPr id="23" name="Ellipse 22"/>
          <p:cNvSpPr/>
          <p:nvPr/>
        </p:nvSpPr>
        <p:spPr>
          <a:xfrm>
            <a:off x="6553200" y="4495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Organizational</a:t>
            </a:r>
            <a:r>
              <a:rPr lang="de-DE" dirty="0" smtClean="0"/>
              <a:t> </a:t>
            </a:r>
            <a:r>
              <a:rPr lang="de-DE" dirty="0" err="1" smtClean="0"/>
              <a:t>consulting</a:t>
            </a:r>
            <a:endParaRPr lang="de-DE" dirty="0"/>
          </a:p>
        </p:txBody>
      </p:sp>
      <p:sp>
        <p:nvSpPr>
          <p:cNvPr id="24" name="Ellipse 23"/>
          <p:cNvSpPr/>
          <p:nvPr/>
        </p:nvSpPr>
        <p:spPr>
          <a:xfrm>
            <a:off x="0" y="22098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Outsourcing </a:t>
            </a:r>
            <a:r>
              <a:rPr lang="de-DE" dirty="0" err="1" smtClean="0"/>
              <a:t>of</a:t>
            </a:r>
            <a:r>
              <a:rPr lang="de-DE" dirty="0" smtClean="0"/>
              <a:t> </a:t>
            </a:r>
            <a:r>
              <a:rPr lang="de-DE" dirty="0" err="1" smtClean="0"/>
              <a:t>certain</a:t>
            </a:r>
            <a:r>
              <a:rPr lang="de-DE" dirty="0" smtClean="0"/>
              <a:t> </a:t>
            </a:r>
            <a:r>
              <a:rPr lang="de-DE" dirty="0" err="1" smtClean="0"/>
              <a:t>working</a:t>
            </a:r>
            <a:r>
              <a:rPr lang="de-DE" dirty="0" smtClean="0"/>
              <a:t> </a:t>
            </a:r>
            <a:r>
              <a:rPr lang="de-DE" dirty="0" err="1" smtClean="0"/>
              <a:t>areas</a:t>
            </a:r>
            <a:endParaRPr lang="de-DE" dirty="0"/>
          </a:p>
        </p:txBody>
      </p:sp>
      <p:sp>
        <p:nvSpPr>
          <p:cNvPr id="26" name="Ellipse 25"/>
          <p:cNvSpPr/>
          <p:nvPr/>
        </p:nvSpPr>
        <p:spPr>
          <a:xfrm>
            <a:off x="2133600" y="44196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Framework </a:t>
            </a:r>
            <a:r>
              <a:rPr lang="de-DE" dirty="0" err="1" smtClean="0"/>
              <a:t>contracts</a:t>
            </a:r>
            <a:endParaRPr lang="de-DE" dirty="0"/>
          </a:p>
        </p:txBody>
      </p:sp>
      <p:sp>
        <p:nvSpPr>
          <p:cNvPr id="27" name="Ellipse 26"/>
          <p:cNvSpPr/>
          <p:nvPr/>
        </p:nvSpPr>
        <p:spPr>
          <a:xfrm>
            <a:off x="6781800" y="20574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Further </a:t>
            </a:r>
            <a:r>
              <a:rPr lang="de-DE" dirty="0" err="1" smtClean="0"/>
              <a:t>education</a:t>
            </a:r>
            <a:endParaRPr lang="de-DE" dirty="0"/>
          </a:p>
        </p:txBody>
      </p:sp>
      <p:sp>
        <p:nvSpPr>
          <p:cNvPr id="12" name="Ellipse 11"/>
          <p:cNvSpPr/>
          <p:nvPr/>
        </p:nvSpPr>
        <p:spPr>
          <a:xfrm>
            <a:off x="4953000" y="2133600"/>
            <a:ext cx="2362200" cy="838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Legad</a:t>
            </a:r>
            <a:r>
              <a:rPr lang="de-DE" dirty="0" smtClean="0"/>
              <a:t> </a:t>
            </a:r>
            <a:r>
              <a:rPr lang="de-DE" dirty="0" err="1" smtClean="0"/>
              <a:t>advice</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304800" y="1295400"/>
            <a:ext cx="8534400" cy="4953000"/>
          </a:xfrm>
          <a:prstGeom prst="roundRect">
            <a:avLst>
              <a:gd name="adj" fmla="val 525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447675" indent="-447675">
              <a:spcAft>
                <a:spcPts val="1100"/>
              </a:spcAft>
            </a:pPr>
            <a:endParaRPr lang="en-US" sz="1400" dirty="0">
              <a:solidFill>
                <a:schemeClr val="tx1"/>
              </a:solidFill>
            </a:endParaRPr>
          </a:p>
        </p:txBody>
      </p:sp>
      <p:sp>
        <p:nvSpPr>
          <p:cNvPr id="5" name="Titel 1"/>
          <p:cNvSpPr>
            <a:spLocks noGrp="1"/>
          </p:cNvSpPr>
          <p:nvPr>
            <p:ph type="title"/>
          </p:nvPr>
        </p:nvSpPr>
        <p:spPr>
          <a:xfrm>
            <a:off x="1219200" y="0"/>
            <a:ext cx="4876800" cy="1143000"/>
          </a:xfrm>
        </p:spPr>
        <p:txBody>
          <a:bodyPr anchor="b"/>
          <a:lstStyle/>
          <a:p>
            <a:pPr algn="l"/>
            <a:r>
              <a:rPr lang="en-US" sz="2800" b="1" dirty="0" smtClean="0"/>
              <a:t>Reasons why the BIs are not entirely functional</a:t>
            </a:r>
            <a:endParaRPr lang="en-US" sz="2800" b="1" dirty="0"/>
          </a:p>
        </p:txBody>
      </p:sp>
      <p:sp>
        <p:nvSpPr>
          <p:cNvPr id="6" name="Inhaltsplatzhalter 2"/>
          <p:cNvSpPr>
            <a:spLocks noGrp="1"/>
          </p:cNvSpPr>
          <p:nvPr>
            <p:ph idx="1"/>
          </p:nvPr>
        </p:nvSpPr>
        <p:spPr>
          <a:xfrm>
            <a:off x="533400" y="1447801"/>
            <a:ext cx="8229600" cy="4648200"/>
          </a:xfrm>
        </p:spPr>
        <p:txBody>
          <a:bodyPr>
            <a:normAutofit fontScale="85000" lnSpcReduction="10000"/>
          </a:bodyPr>
          <a:lstStyle/>
          <a:p>
            <a:pPr marL="354013" indent="-354013">
              <a:lnSpc>
                <a:spcPct val="120000"/>
              </a:lnSpc>
              <a:spcBef>
                <a:spcPts val="0"/>
              </a:spcBef>
              <a:spcAft>
                <a:spcPts val="1000"/>
              </a:spcAft>
              <a:buFont typeface="Wingdings" pitchFamily="2" charset="2"/>
              <a:buChar char="§"/>
            </a:pPr>
            <a:r>
              <a:rPr lang="en-US" sz="1800" dirty="0" smtClean="0"/>
              <a:t>The biggest BI problem is that there is </a:t>
            </a:r>
            <a:r>
              <a:rPr lang="en-US" sz="1800" b="1" dirty="0" smtClean="0"/>
              <a:t>no sufficiently developed institutional state support </a:t>
            </a:r>
            <a:r>
              <a:rPr lang="en-US" sz="1800" dirty="0" smtClean="0"/>
              <a:t>(except in Slovenia and Croatia) as in the most developed countries.</a:t>
            </a:r>
          </a:p>
          <a:p>
            <a:pPr marL="354013" indent="-354013">
              <a:lnSpc>
                <a:spcPct val="120000"/>
              </a:lnSpc>
              <a:spcBef>
                <a:spcPts val="0"/>
              </a:spcBef>
              <a:spcAft>
                <a:spcPts val="1000"/>
              </a:spcAft>
              <a:buFont typeface="Wingdings" pitchFamily="2" charset="2"/>
              <a:buChar char="§"/>
            </a:pPr>
            <a:r>
              <a:rPr lang="en-US" sz="1800" dirty="0" smtClean="0"/>
              <a:t>They were created ad hoc since there was </a:t>
            </a:r>
            <a:r>
              <a:rPr lang="en-US" sz="1800" b="1" dirty="0" smtClean="0"/>
              <a:t>no strategic plan for their establishment and development </a:t>
            </a:r>
            <a:r>
              <a:rPr lang="en-US" sz="1800" dirty="0" smtClean="0"/>
              <a:t>taking into consideration geographical and economic aspects and regional development.</a:t>
            </a:r>
          </a:p>
          <a:p>
            <a:pPr marL="354013" indent="-354013">
              <a:lnSpc>
                <a:spcPct val="120000"/>
              </a:lnSpc>
              <a:spcBef>
                <a:spcPts val="0"/>
              </a:spcBef>
              <a:spcAft>
                <a:spcPts val="1000"/>
              </a:spcAft>
              <a:buFont typeface="Wingdings" pitchFamily="2" charset="2"/>
              <a:buChar char="§"/>
            </a:pPr>
            <a:r>
              <a:rPr lang="en-US" sz="1800" dirty="0" smtClean="0"/>
              <a:t>Within the structure of the incubators, </a:t>
            </a:r>
            <a:r>
              <a:rPr lang="en-US" sz="1800" b="1" dirty="0" smtClean="0"/>
              <a:t>“production” incubators are prevailing</a:t>
            </a:r>
            <a:r>
              <a:rPr lang="en-US" sz="1800" dirty="0" smtClean="0"/>
              <a:t>, especially in the sectors of low and medium technology level.</a:t>
            </a:r>
          </a:p>
          <a:p>
            <a:pPr marL="354013" indent="-354013">
              <a:lnSpc>
                <a:spcPct val="120000"/>
              </a:lnSpc>
              <a:spcBef>
                <a:spcPts val="0"/>
              </a:spcBef>
              <a:spcAft>
                <a:spcPts val="1000"/>
              </a:spcAft>
              <a:buFont typeface="Wingdings" pitchFamily="2" charset="2"/>
              <a:buChar char="§"/>
            </a:pPr>
            <a:r>
              <a:rPr lang="en-US" sz="1800" b="1" dirty="0" smtClean="0"/>
              <a:t>Only a small number of incubators is connected with universities </a:t>
            </a:r>
            <a:r>
              <a:rPr lang="en-US" sz="1800" dirty="0" smtClean="0"/>
              <a:t>which support the development of start-up companies in the high tech sector.</a:t>
            </a:r>
          </a:p>
          <a:p>
            <a:pPr marL="354013" indent="-354013">
              <a:lnSpc>
                <a:spcPct val="120000"/>
              </a:lnSpc>
              <a:spcBef>
                <a:spcPts val="0"/>
              </a:spcBef>
              <a:spcAft>
                <a:spcPts val="1000"/>
              </a:spcAft>
              <a:buFont typeface="Wingdings" pitchFamily="2" charset="2"/>
              <a:buChar char="§"/>
            </a:pPr>
            <a:r>
              <a:rPr lang="en-US" sz="1800" dirty="0" smtClean="0"/>
              <a:t>There is </a:t>
            </a:r>
            <a:r>
              <a:rPr lang="en-US" sz="1800" b="1" dirty="0" smtClean="0"/>
              <a:t>no state program or fund for BI support</a:t>
            </a:r>
            <a:r>
              <a:rPr lang="en-US" sz="1800" dirty="0" smtClean="0"/>
              <a:t>. As a consequence, BIs failed to develop adequate management teams that could provide good services for tenants.</a:t>
            </a:r>
          </a:p>
          <a:p>
            <a:pPr marL="354013" indent="-354013">
              <a:lnSpc>
                <a:spcPct val="120000"/>
              </a:lnSpc>
              <a:spcBef>
                <a:spcPts val="0"/>
              </a:spcBef>
              <a:spcAft>
                <a:spcPts val="1000"/>
              </a:spcAft>
              <a:buFont typeface="Wingdings" pitchFamily="2" charset="2"/>
              <a:buChar char="§"/>
            </a:pPr>
            <a:r>
              <a:rPr lang="en-US" sz="1800" dirty="0" smtClean="0"/>
              <a:t>There is </a:t>
            </a:r>
            <a:r>
              <a:rPr lang="en-US" sz="1800" b="1" dirty="0" smtClean="0"/>
              <a:t>a lack of understanding the importance of BI development </a:t>
            </a:r>
            <a:r>
              <a:rPr lang="en-US" sz="1800" dirty="0" smtClean="0"/>
              <a:t>on a national, regional and local level.</a:t>
            </a:r>
          </a:p>
          <a:p>
            <a:pPr marL="354013" indent="-354013">
              <a:lnSpc>
                <a:spcPct val="120000"/>
              </a:lnSpc>
              <a:spcBef>
                <a:spcPts val="0"/>
              </a:spcBef>
              <a:spcAft>
                <a:spcPts val="1000"/>
              </a:spcAft>
              <a:buFont typeface="Wingdings" pitchFamily="2" charset="2"/>
              <a:buChar char="§"/>
            </a:pPr>
            <a:r>
              <a:rPr lang="en-US" sz="1800" dirty="0" smtClean="0"/>
              <a:t>The</a:t>
            </a:r>
            <a:r>
              <a:rPr lang="en-US" sz="1800" b="1" dirty="0" smtClean="0"/>
              <a:t> brain-drain from the whole region</a:t>
            </a:r>
            <a:r>
              <a:rPr lang="en-US" sz="1800" dirty="0" smtClean="0"/>
              <a:t> causes a lack of high-tech businesses initiated by young people as possible tenants in BIs.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81000" y="1295400"/>
            <a:ext cx="8382000" cy="4876800"/>
          </a:xfrm>
          <a:prstGeom prst="roundRect">
            <a:avLst>
              <a:gd name="adj" fmla="val 822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1219200" y="0"/>
            <a:ext cx="4876800" cy="1143000"/>
          </a:xfrm>
        </p:spPr>
        <p:txBody>
          <a:bodyPr anchor="b"/>
          <a:lstStyle/>
          <a:p>
            <a:pPr algn="l"/>
            <a:r>
              <a:rPr lang="en-US" sz="2800" b="1" dirty="0" smtClean="0"/>
              <a:t>Suggested Measures </a:t>
            </a:r>
            <a:endParaRPr lang="en-US" sz="2800" b="1" dirty="0"/>
          </a:p>
        </p:txBody>
      </p:sp>
      <p:graphicFrame>
        <p:nvGraphicFramePr>
          <p:cNvPr id="9" name="Tabelle 8"/>
          <p:cNvGraphicFramePr>
            <a:graphicFrameLocks noGrp="1"/>
          </p:cNvGraphicFramePr>
          <p:nvPr/>
        </p:nvGraphicFramePr>
        <p:xfrm>
          <a:off x="609600" y="1524000"/>
          <a:ext cx="3810000" cy="3569880"/>
        </p:xfrm>
        <a:graphic>
          <a:graphicData uri="http://schemas.openxmlformats.org/drawingml/2006/table">
            <a:tbl>
              <a:tblPr firstRow="1" bandRow="1">
                <a:tableStyleId>{21E4AEA4-8DFA-4A89-87EB-49C32662AFE0}</a:tableStyleId>
              </a:tblPr>
              <a:tblGrid>
                <a:gridCol w="685800"/>
                <a:gridCol w="3124200"/>
              </a:tblGrid>
              <a:tr h="381000">
                <a:tc gridSpan="2">
                  <a:txBody>
                    <a:bodyPr/>
                    <a:lstStyle/>
                    <a:p>
                      <a:r>
                        <a:rPr lang="en-US" sz="1500" dirty="0" smtClean="0"/>
                        <a:t>BIs / STPs</a:t>
                      </a:r>
                      <a:endParaRPr lang="en-US" sz="1500" dirty="0"/>
                    </a:p>
                  </a:txBody>
                  <a:tcPr marL="108000" marR="108000" marT="72000" marB="72000" anchor="ctr"/>
                </a:tc>
                <a:tc hMerge="1">
                  <a:txBody>
                    <a:bodyPr/>
                    <a:lstStyle/>
                    <a:p>
                      <a:endParaRPr lang="en-US" dirty="0"/>
                    </a:p>
                  </a:txBody>
                  <a:tcPr/>
                </a:tc>
              </a:tr>
              <a:tr h="370840">
                <a:tc>
                  <a:txBody>
                    <a:bodyPr/>
                    <a:lstStyle/>
                    <a:p>
                      <a:r>
                        <a:rPr lang="en-US" sz="1350" b="1" i="1" dirty="0" smtClean="0"/>
                        <a:t>M1</a:t>
                      </a:r>
                      <a:endParaRPr lang="en-US" sz="1350" b="1" i="1" dirty="0"/>
                    </a:p>
                  </a:txBody>
                  <a:tcPr marL="108000" marR="108000" marT="72000" marB="72000"/>
                </a:tc>
                <a:tc>
                  <a:txBody>
                    <a:bodyPr/>
                    <a:lstStyle/>
                    <a:p>
                      <a:r>
                        <a:rPr lang="en-US" sz="1350" dirty="0" smtClean="0"/>
                        <a:t>Improvement of organizational and financial framework of BIs/STPs</a:t>
                      </a:r>
                      <a:endParaRPr lang="en-US" sz="1350" dirty="0"/>
                    </a:p>
                  </a:txBody>
                  <a:tcPr marL="108000" marR="108000" marT="72000" marB="72000"/>
                </a:tc>
              </a:tr>
              <a:tr h="370840">
                <a:tc>
                  <a:txBody>
                    <a:bodyPr/>
                    <a:lstStyle/>
                    <a:p>
                      <a:r>
                        <a:rPr lang="en-US" sz="1350" b="1" i="1" dirty="0" smtClean="0"/>
                        <a:t>M2</a:t>
                      </a:r>
                      <a:endParaRPr lang="en-US" sz="1350" b="1" i="1" dirty="0"/>
                    </a:p>
                  </a:txBody>
                  <a:tcPr marL="108000" marR="108000" marT="72000" marB="72000"/>
                </a:tc>
                <a:tc>
                  <a:txBody>
                    <a:bodyPr/>
                    <a:lstStyle/>
                    <a:p>
                      <a:r>
                        <a:rPr lang="en-US" sz="1350" dirty="0" smtClean="0"/>
                        <a:t>Infrastructure development that suited to meeting start-up and spin-off needs</a:t>
                      </a:r>
                      <a:endParaRPr lang="en-US" sz="1350" dirty="0"/>
                    </a:p>
                  </a:txBody>
                  <a:tcPr marL="108000" marR="108000" marT="72000" marB="72000"/>
                </a:tc>
              </a:tr>
              <a:tr h="370840">
                <a:tc>
                  <a:txBody>
                    <a:bodyPr/>
                    <a:lstStyle/>
                    <a:p>
                      <a:r>
                        <a:rPr lang="en-US" sz="1350" b="1" i="1" dirty="0" smtClean="0"/>
                        <a:t>M3</a:t>
                      </a:r>
                      <a:endParaRPr lang="en-US" sz="1350" b="1" i="1" dirty="0"/>
                    </a:p>
                  </a:txBody>
                  <a:tcPr marL="108000" marR="108000" marT="72000" marB="72000"/>
                </a:tc>
                <a:tc>
                  <a:txBody>
                    <a:bodyPr/>
                    <a:lstStyle/>
                    <a:p>
                      <a:r>
                        <a:rPr lang="en-US" sz="1350" dirty="0" smtClean="0"/>
                        <a:t>Implementation</a:t>
                      </a:r>
                      <a:r>
                        <a:rPr lang="en-US" sz="1350" baseline="0" dirty="0" smtClean="0"/>
                        <a:t> of collaborative software platforms for improved communication and innovation management</a:t>
                      </a:r>
                      <a:endParaRPr lang="en-US" sz="1350" dirty="0"/>
                    </a:p>
                  </a:txBody>
                  <a:tcPr marL="108000" marR="108000" marT="72000" marB="72000"/>
                </a:tc>
              </a:tr>
              <a:tr h="370840">
                <a:tc>
                  <a:txBody>
                    <a:bodyPr/>
                    <a:lstStyle/>
                    <a:p>
                      <a:r>
                        <a:rPr lang="en-US" sz="1350" b="1" i="1" dirty="0" smtClean="0"/>
                        <a:t>M4</a:t>
                      </a:r>
                      <a:endParaRPr lang="en-US" sz="1350" b="1" i="1" dirty="0"/>
                    </a:p>
                  </a:txBody>
                  <a:tcPr marL="108000" marR="108000" marT="72000" marB="72000"/>
                </a:tc>
                <a:tc>
                  <a:txBody>
                    <a:bodyPr/>
                    <a:lstStyle/>
                    <a:p>
                      <a:r>
                        <a:rPr lang="en-US" sz="1350" dirty="0" smtClean="0"/>
                        <a:t>Improvement</a:t>
                      </a:r>
                      <a:r>
                        <a:rPr lang="en-US" sz="1350" baseline="0" dirty="0" smtClean="0"/>
                        <a:t> of services for tenants of BIs/STPs</a:t>
                      </a:r>
                      <a:endParaRPr lang="en-US" sz="1350" dirty="0"/>
                    </a:p>
                  </a:txBody>
                  <a:tcPr marL="108000" marR="108000" marT="72000" marB="72000"/>
                </a:tc>
              </a:tr>
              <a:tr h="370840">
                <a:tc>
                  <a:txBody>
                    <a:bodyPr/>
                    <a:lstStyle/>
                    <a:p>
                      <a:r>
                        <a:rPr lang="en-US" sz="1350" b="1" i="1" dirty="0" smtClean="0"/>
                        <a:t>M5</a:t>
                      </a:r>
                      <a:endParaRPr lang="en-US" sz="1350" b="1" i="1" dirty="0"/>
                    </a:p>
                  </a:txBody>
                  <a:tcPr marL="108000" marR="108000" marT="72000" marB="72000"/>
                </a:tc>
                <a:tc>
                  <a:txBody>
                    <a:bodyPr/>
                    <a:lstStyle/>
                    <a:p>
                      <a:r>
                        <a:rPr lang="en-US" sz="1350" dirty="0" smtClean="0"/>
                        <a:t>Application of new incubation</a:t>
                      </a:r>
                      <a:r>
                        <a:rPr lang="en-US" sz="1350" baseline="0" dirty="0" smtClean="0"/>
                        <a:t/>
                      </a:r>
                      <a:br>
                        <a:rPr lang="en-US" sz="1350" baseline="0" dirty="0" smtClean="0"/>
                      </a:br>
                      <a:r>
                        <a:rPr lang="en-US" sz="1350" baseline="0" dirty="0" smtClean="0"/>
                        <a:t>models – virtual business incubators</a:t>
                      </a:r>
                      <a:endParaRPr lang="en-US" sz="1350" dirty="0"/>
                    </a:p>
                  </a:txBody>
                  <a:tcPr marL="108000" marR="108000" marT="72000" marB="72000"/>
                </a:tc>
              </a:tr>
            </a:tbl>
          </a:graphicData>
        </a:graphic>
      </p:graphicFrame>
      <p:graphicFrame>
        <p:nvGraphicFramePr>
          <p:cNvPr id="10" name="Tabelle 9"/>
          <p:cNvGraphicFramePr>
            <a:graphicFrameLocks noGrp="1"/>
          </p:cNvGraphicFramePr>
          <p:nvPr/>
        </p:nvGraphicFramePr>
        <p:xfrm>
          <a:off x="4724400" y="1524000"/>
          <a:ext cx="3810000" cy="4384440"/>
        </p:xfrm>
        <a:graphic>
          <a:graphicData uri="http://schemas.openxmlformats.org/drawingml/2006/table">
            <a:tbl>
              <a:tblPr firstRow="1" bandRow="1">
                <a:tableStyleId>{21E4AEA4-8DFA-4A89-87EB-49C32662AFE0}</a:tableStyleId>
              </a:tblPr>
              <a:tblGrid>
                <a:gridCol w="685800"/>
                <a:gridCol w="3124200"/>
              </a:tblGrid>
              <a:tr h="304800">
                <a:tc gridSpan="2">
                  <a:txBody>
                    <a:bodyPr/>
                    <a:lstStyle/>
                    <a:p>
                      <a:r>
                        <a:rPr lang="en-US" sz="1500" dirty="0" smtClean="0"/>
                        <a:t>Universities</a:t>
                      </a:r>
                      <a:endParaRPr lang="en-US" sz="1500" dirty="0"/>
                    </a:p>
                  </a:txBody>
                  <a:tcPr marL="108000" marR="108000" marT="72000" marB="72000" anchor="ctr">
                    <a:solidFill>
                      <a:schemeClr val="accent1">
                        <a:lumMod val="25000"/>
                      </a:schemeClr>
                    </a:solidFill>
                  </a:tcPr>
                </a:tc>
                <a:tc hMerge="1">
                  <a:txBody>
                    <a:bodyPr/>
                    <a:lstStyle/>
                    <a:p>
                      <a:endParaRPr lang="en-US" dirty="0"/>
                    </a:p>
                  </a:txBody>
                  <a:tcPr/>
                </a:tc>
              </a:tr>
              <a:tr h="370840">
                <a:tc>
                  <a:txBody>
                    <a:bodyPr/>
                    <a:lstStyle/>
                    <a:p>
                      <a:r>
                        <a:rPr lang="en-US" sz="1350" b="1" i="1" dirty="0" smtClean="0"/>
                        <a:t>M6</a:t>
                      </a:r>
                      <a:endParaRPr lang="en-US" sz="1350" b="1" i="1" dirty="0"/>
                    </a:p>
                  </a:txBody>
                  <a:tcPr marL="108000" marR="108000" marT="72000" marB="72000"/>
                </a:tc>
                <a:tc>
                  <a:txBody>
                    <a:bodyPr/>
                    <a:lstStyle/>
                    <a:p>
                      <a:r>
                        <a:rPr lang="en-US" sz="1350" dirty="0" smtClean="0"/>
                        <a:t>Establishment of creative and</a:t>
                      </a:r>
                      <a:r>
                        <a:rPr lang="en-US" sz="1350" baseline="0" dirty="0" smtClean="0"/>
                        <a:t> </a:t>
                      </a:r>
                      <a:r>
                        <a:rPr lang="en-US" sz="1350" dirty="0" smtClean="0"/>
                        <a:t>entrepreneurial framework with schools and universities</a:t>
                      </a:r>
                      <a:endParaRPr lang="en-US" sz="1350" dirty="0"/>
                    </a:p>
                  </a:txBody>
                  <a:tcPr marL="108000" marR="108000" marT="72000" marB="72000"/>
                </a:tc>
              </a:tr>
              <a:tr h="370840">
                <a:tc>
                  <a:txBody>
                    <a:bodyPr/>
                    <a:lstStyle/>
                    <a:p>
                      <a:r>
                        <a:rPr lang="en-US" sz="1350" b="1" i="1" dirty="0" smtClean="0"/>
                        <a:t>M7</a:t>
                      </a:r>
                      <a:endParaRPr lang="en-US" sz="1350" b="1" i="1" dirty="0"/>
                    </a:p>
                  </a:txBody>
                  <a:tcPr marL="108000" marR="108000" marT="72000" marB="72000"/>
                </a:tc>
                <a:tc>
                  <a:txBody>
                    <a:bodyPr/>
                    <a:lstStyle/>
                    <a:p>
                      <a:r>
                        <a:rPr lang="en-US" sz="1350" dirty="0" smtClean="0"/>
                        <a:t>Creation of mechanisms and</a:t>
                      </a:r>
                      <a:r>
                        <a:rPr lang="en-US" sz="1350" baseline="0" dirty="0" smtClean="0"/>
                        <a:t> </a:t>
                      </a:r>
                      <a:r>
                        <a:rPr lang="en-US" sz="1350" dirty="0" smtClean="0"/>
                        <a:t>structures for high-tech innovation in cooperation with universities and research centers</a:t>
                      </a:r>
                      <a:endParaRPr lang="en-US" sz="1350" dirty="0"/>
                    </a:p>
                  </a:txBody>
                  <a:tcPr marL="108000" marR="108000" marT="72000" marB="72000"/>
                </a:tc>
              </a:tr>
              <a:tr h="370840">
                <a:tc>
                  <a:txBody>
                    <a:bodyPr/>
                    <a:lstStyle/>
                    <a:p>
                      <a:r>
                        <a:rPr lang="en-US" sz="1350" b="1" i="1" dirty="0" smtClean="0"/>
                        <a:t>M8</a:t>
                      </a:r>
                      <a:endParaRPr lang="en-US" sz="1350" b="1" i="1" dirty="0"/>
                    </a:p>
                  </a:txBody>
                  <a:tcPr marL="108000" marR="108000" marT="72000" marB="72000"/>
                </a:tc>
                <a:tc>
                  <a:txBody>
                    <a:bodyPr/>
                    <a:lstStyle/>
                    <a:p>
                      <a:r>
                        <a:rPr lang="en-US" sz="1350" dirty="0" smtClean="0"/>
                        <a:t>Organization of competitions and awards for best business plans, best student’s/researcher’s ideas</a:t>
                      </a:r>
                      <a:endParaRPr lang="en-US" sz="1350" dirty="0"/>
                    </a:p>
                  </a:txBody>
                  <a:tcPr marL="108000" marR="108000" marT="72000" marB="72000"/>
                </a:tc>
              </a:tr>
              <a:tr h="370840">
                <a:tc>
                  <a:txBody>
                    <a:bodyPr/>
                    <a:lstStyle/>
                    <a:p>
                      <a:r>
                        <a:rPr lang="en-US" sz="1350" b="1" i="1" dirty="0" smtClean="0"/>
                        <a:t>M9</a:t>
                      </a:r>
                      <a:endParaRPr lang="en-US" sz="1350" b="1" i="1" dirty="0"/>
                    </a:p>
                  </a:txBody>
                  <a:tcPr marL="108000" marR="108000" marT="72000" marB="72000"/>
                </a:tc>
                <a:tc>
                  <a:txBody>
                    <a:bodyPr/>
                    <a:lstStyle/>
                    <a:p>
                      <a:r>
                        <a:rPr lang="en-US" sz="1350" dirty="0" smtClean="0"/>
                        <a:t>Improving visibility, promotion and </a:t>
                      </a:r>
                    </a:p>
                    <a:p>
                      <a:r>
                        <a:rPr lang="en-US" sz="1350" dirty="0" smtClean="0"/>
                        <a:t>internationalization of BIs/STPs for their sustainable development</a:t>
                      </a:r>
                      <a:endParaRPr lang="en-US" sz="1350" dirty="0"/>
                    </a:p>
                  </a:txBody>
                  <a:tcPr marL="108000" marR="108000" marT="72000" marB="72000"/>
                </a:tc>
              </a:tr>
              <a:tr h="370840">
                <a:tc>
                  <a:txBody>
                    <a:bodyPr/>
                    <a:lstStyle/>
                    <a:p>
                      <a:r>
                        <a:rPr lang="en-US" sz="1350" b="1" i="1" dirty="0" smtClean="0"/>
                        <a:t>M10</a:t>
                      </a:r>
                      <a:endParaRPr lang="en-US" sz="1350" b="1" i="1" dirty="0"/>
                    </a:p>
                  </a:txBody>
                  <a:tcPr marL="108000" marR="108000" marT="72000" marB="72000"/>
                </a:tc>
                <a:tc>
                  <a:txBody>
                    <a:bodyPr/>
                    <a:lstStyle/>
                    <a:p>
                      <a:r>
                        <a:rPr lang="en-US" sz="1350" dirty="0" smtClean="0"/>
                        <a:t>Networking among BIs and with STPs and universities on local, regional and EU level</a:t>
                      </a:r>
                      <a:endParaRPr lang="en-US" sz="1350" dirty="0"/>
                    </a:p>
                  </a:txBody>
                  <a:tcPr marL="108000" marR="108000" marT="72000" marB="72000"/>
                </a:tc>
              </a:tr>
            </a:tbl>
          </a:graphicData>
        </a:graphic>
      </p:graphicFrame>
      <p:sp>
        <p:nvSpPr>
          <p:cNvPr id="12" name="Rechteck 11"/>
          <p:cNvSpPr/>
          <p:nvPr/>
        </p:nvSpPr>
        <p:spPr>
          <a:xfrm>
            <a:off x="609600" y="1905000"/>
            <a:ext cx="3810000" cy="533400"/>
          </a:xfrm>
          <a:prstGeom prst="rect">
            <a:avLst/>
          </a:prstGeom>
          <a:noFill/>
          <a:ln w="38100">
            <a:solidFill>
              <a:srgbClr val="E6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rot="2100000" flipH="1">
            <a:off x="4388086" y="2388174"/>
            <a:ext cx="838200" cy="685800"/>
          </a:xfrm>
          <a:prstGeom prst="rightArrow">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Recommendation 1</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Managers are necessary for:</a:t>
            </a:r>
          </a:p>
          <a:p>
            <a:pPr marL="989013" indent="-363538">
              <a:lnSpc>
                <a:spcPct val="120000"/>
              </a:lnSpc>
              <a:spcBef>
                <a:spcPts val="0"/>
              </a:spcBef>
              <a:spcAft>
                <a:spcPts val="500"/>
              </a:spcAft>
              <a:buFont typeface="Wingdings" pitchFamily="2" charset="2"/>
              <a:buChar char="ü"/>
            </a:pPr>
            <a:r>
              <a:rPr lang="en-US" sz="1800" dirty="0" smtClean="0"/>
              <a:t>Selecting suitable tenant firms.</a:t>
            </a:r>
          </a:p>
          <a:p>
            <a:pPr marL="989013" indent="-363538">
              <a:lnSpc>
                <a:spcPct val="120000"/>
              </a:lnSpc>
              <a:spcBef>
                <a:spcPts val="0"/>
              </a:spcBef>
              <a:spcAft>
                <a:spcPts val="500"/>
              </a:spcAft>
              <a:buFont typeface="Wingdings" pitchFamily="2" charset="2"/>
              <a:buChar char="ü"/>
            </a:pPr>
            <a:r>
              <a:rPr lang="en-US" sz="1800" dirty="0" smtClean="0"/>
              <a:t>Providing business and managerial advice to these firms.</a:t>
            </a:r>
          </a:p>
          <a:p>
            <a:pPr marL="989013" indent="-363538">
              <a:lnSpc>
                <a:spcPct val="120000"/>
              </a:lnSpc>
              <a:spcBef>
                <a:spcPts val="0"/>
              </a:spcBef>
              <a:spcAft>
                <a:spcPts val="500"/>
              </a:spcAft>
              <a:buFont typeface="Wingdings" pitchFamily="2" charset="2"/>
              <a:buChar char="ü"/>
            </a:pPr>
            <a:r>
              <a:rPr lang="en-US" sz="1800" dirty="0" smtClean="0"/>
              <a:t>Creating links to investors and the wider business community.</a:t>
            </a:r>
          </a:p>
          <a:p>
            <a:pPr marL="450850" indent="-450850">
              <a:lnSpc>
                <a:spcPct val="120000"/>
              </a:lnSpc>
              <a:spcBef>
                <a:spcPts val="0"/>
              </a:spcBef>
              <a:spcAft>
                <a:spcPts val="500"/>
              </a:spcAft>
              <a:buFont typeface="Wingdings" pitchFamily="2" charset="2"/>
              <a:buChar char="§"/>
            </a:pPr>
            <a:r>
              <a:rPr lang="en-US" sz="1800" dirty="0" smtClean="0"/>
              <a:t>The expertise and commitment of the managers is critical to success.</a:t>
            </a:r>
          </a:p>
          <a:p>
            <a:pPr marL="450850" indent="-450850">
              <a:lnSpc>
                <a:spcPct val="120000"/>
              </a:lnSpc>
              <a:spcBef>
                <a:spcPts val="0"/>
              </a:spcBef>
              <a:spcAft>
                <a:spcPts val="500"/>
              </a:spcAft>
              <a:buNone/>
            </a:pPr>
            <a:endParaRPr lang="en-US" sz="1800" dirty="0" smtClean="0"/>
          </a:p>
        </p:txBody>
      </p:sp>
      <p:sp>
        <p:nvSpPr>
          <p:cNvPr id="4" name="Rechteck 3"/>
          <p:cNvSpPr/>
          <p:nvPr/>
        </p:nvSpPr>
        <p:spPr>
          <a:xfrm>
            <a:off x="762000" y="4495800"/>
            <a:ext cx="7620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The BI/STP management should be of high quality and consist of professionals with business expertise and past work experience in the private sector.</a:t>
            </a:r>
          </a:p>
        </p:txBody>
      </p:sp>
      <p:sp>
        <p:nvSpPr>
          <p:cNvPr id="7" name="Pfeil nach unten 6"/>
          <p:cNvSpPr/>
          <p:nvPr/>
        </p:nvSpPr>
        <p:spPr>
          <a:xfrm>
            <a:off x="4000500" y="37338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www.eve-consulting.de/files/5314/upload/Management-International.png"/>
          <p:cNvPicPr>
            <a:picLocks noChangeAspect="1" noChangeArrowheads="1"/>
          </p:cNvPicPr>
          <p:nvPr/>
        </p:nvPicPr>
        <p:blipFill>
          <a:blip r:embed="rId3" cstate="print"/>
          <a:srcRect/>
          <a:stretch>
            <a:fillRect/>
          </a:stretch>
        </p:blipFill>
        <p:spPr bwMode="auto">
          <a:xfrm>
            <a:off x="7391400" y="3429000"/>
            <a:ext cx="1524000" cy="15240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log.versatel.de/sites/default/files/blogentries/20121026_Think-Global_Buy_Local_499226_web_R_by_Thomas%20Siepmann_pixelio.de__0.jpg"/>
          <p:cNvPicPr>
            <a:picLocks noChangeAspect="1" noChangeArrowheads="1"/>
          </p:cNvPicPr>
          <p:nvPr/>
        </p:nvPicPr>
        <p:blipFill>
          <a:blip r:embed="rId3" cstate="print">
            <a:lum bright="10000" contrast="20000"/>
          </a:blip>
          <a:srcRect l="7356" r="3706"/>
          <a:stretch>
            <a:fillRect/>
          </a:stretch>
        </p:blipFill>
        <p:spPr bwMode="auto">
          <a:xfrm>
            <a:off x="6553200" y="3733800"/>
            <a:ext cx="1828800" cy="1367410"/>
          </a:xfrm>
          <a:prstGeom prst="rect">
            <a:avLst/>
          </a:prstGeom>
          <a:noFill/>
        </p:spPr>
      </p:pic>
      <p:sp>
        <p:nvSpPr>
          <p:cNvPr id="5" name="Titel 1"/>
          <p:cNvSpPr>
            <a:spLocks noGrp="1"/>
          </p:cNvSpPr>
          <p:nvPr>
            <p:ph type="title"/>
          </p:nvPr>
        </p:nvSpPr>
        <p:spPr>
          <a:xfrm>
            <a:off x="1219200" y="0"/>
            <a:ext cx="4876800" cy="1143000"/>
          </a:xfrm>
        </p:spPr>
        <p:txBody>
          <a:bodyPr anchor="b"/>
          <a:lstStyle/>
          <a:p>
            <a:pPr algn="l"/>
            <a:r>
              <a:rPr lang="en-US" sz="2800" b="1" dirty="0" smtClean="0"/>
              <a:t>Recommendation 2</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A BI/STP is part of the local business infrastructure and, therefore, should be part of a local development strategy.</a:t>
            </a:r>
          </a:p>
          <a:p>
            <a:pPr marL="450850" indent="-450850">
              <a:lnSpc>
                <a:spcPct val="120000"/>
              </a:lnSpc>
              <a:spcBef>
                <a:spcPts val="0"/>
              </a:spcBef>
              <a:spcAft>
                <a:spcPts val="500"/>
              </a:spcAft>
              <a:buFont typeface="Wingdings" pitchFamily="2" charset="2"/>
              <a:buChar char="§"/>
            </a:pPr>
            <a:r>
              <a:rPr lang="en-US" sz="1800" dirty="0" smtClean="0"/>
              <a:t>There is no need for a BI/STP to replicate services already available in the region.</a:t>
            </a:r>
          </a:p>
          <a:p>
            <a:pPr marL="450850" indent="-450850">
              <a:lnSpc>
                <a:spcPct val="120000"/>
              </a:lnSpc>
              <a:spcBef>
                <a:spcPts val="0"/>
              </a:spcBef>
              <a:spcAft>
                <a:spcPts val="500"/>
              </a:spcAft>
              <a:buFont typeface="Wingdings" pitchFamily="2" charset="2"/>
              <a:buChar char="§"/>
            </a:pPr>
            <a:r>
              <a:rPr lang="en-US" sz="1800" dirty="0" smtClean="0"/>
              <a:t>The final objective should be that tenant firms have at disposal the widest possible array of services, regardless of whether they are internally or externally provided.</a:t>
            </a:r>
          </a:p>
        </p:txBody>
      </p:sp>
      <p:sp>
        <p:nvSpPr>
          <p:cNvPr id="4" name="Rechteck 3"/>
          <p:cNvSpPr/>
          <p:nvPr/>
        </p:nvSpPr>
        <p:spPr>
          <a:xfrm>
            <a:off x="762000" y="4876800"/>
            <a:ext cx="7620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The BI/STP range of services should complement the offer of support services locally available.</a:t>
            </a:r>
          </a:p>
        </p:txBody>
      </p:sp>
      <p:sp>
        <p:nvSpPr>
          <p:cNvPr id="8" name="Pfeil nach unten 7"/>
          <p:cNvSpPr/>
          <p:nvPr/>
        </p:nvSpPr>
        <p:spPr>
          <a:xfrm>
            <a:off x="4000500" y="41148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woodburnprinting.com/8200YesGra/233h/business-community-360.jpg"/>
          <p:cNvPicPr>
            <a:picLocks noChangeAspect="1" noChangeArrowheads="1"/>
          </p:cNvPicPr>
          <p:nvPr/>
        </p:nvPicPr>
        <p:blipFill>
          <a:blip r:embed="rId3" cstate="print">
            <a:lum bright="10000" contrast="10000"/>
          </a:blip>
          <a:srcRect/>
          <a:stretch>
            <a:fillRect/>
          </a:stretch>
        </p:blipFill>
        <p:spPr bwMode="auto">
          <a:xfrm>
            <a:off x="5989320" y="3124200"/>
            <a:ext cx="2316480" cy="1447800"/>
          </a:xfrm>
          <a:prstGeom prst="rect">
            <a:avLst/>
          </a:prstGeom>
          <a:noFill/>
        </p:spPr>
      </p:pic>
      <p:sp>
        <p:nvSpPr>
          <p:cNvPr id="5" name="Titel 1"/>
          <p:cNvSpPr>
            <a:spLocks noGrp="1"/>
          </p:cNvSpPr>
          <p:nvPr>
            <p:ph type="title"/>
          </p:nvPr>
        </p:nvSpPr>
        <p:spPr>
          <a:xfrm>
            <a:off x="1219200" y="0"/>
            <a:ext cx="4876800" cy="1143000"/>
          </a:xfrm>
        </p:spPr>
        <p:txBody>
          <a:bodyPr anchor="b"/>
          <a:lstStyle/>
          <a:p>
            <a:pPr algn="l"/>
            <a:r>
              <a:rPr lang="en-US" sz="2800" b="1" dirty="0" smtClean="0"/>
              <a:t>Recommendation 3</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Organizational structures and the size of resident companies vary from region to region.</a:t>
            </a:r>
          </a:p>
          <a:p>
            <a:pPr marL="450850" indent="-450850">
              <a:lnSpc>
                <a:spcPct val="120000"/>
              </a:lnSpc>
              <a:spcBef>
                <a:spcPts val="0"/>
              </a:spcBef>
              <a:spcAft>
                <a:spcPts val="500"/>
              </a:spcAft>
              <a:buFont typeface="Wingdings" pitchFamily="2" charset="2"/>
              <a:buChar char="§"/>
            </a:pPr>
            <a:r>
              <a:rPr lang="en-US" sz="1800" dirty="0" smtClean="0"/>
              <a:t>In order to implement recommendation 2, it is essential that each BI/STP meet particular local development needs, conditions and goals.</a:t>
            </a:r>
          </a:p>
        </p:txBody>
      </p:sp>
      <p:sp>
        <p:nvSpPr>
          <p:cNvPr id="8" name="Pfeil nach unten 7"/>
          <p:cNvSpPr/>
          <p:nvPr/>
        </p:nvSpPr>
        <p:spPr>
          <a:xfrm>
            <a:off x="4000500" y="35814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762000" y="4343400"/>
            <a:ext cx="7620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Close linkages with the local business community, training organizations and financial operators are relevant for the success of an incubation program.</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Recommendation 4</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Established BIs/STPs have to expand their revenue model in order to become sustainable in the long run.</a:t>
            </a:r>
          </a:p>
          <a:p>
            <a:pPr marL="450850" indent="-450850">
              <a:lnSpc>
                <a:spcPct val="120000"/>
              </a:lnSpc>
              <a:spcBef>
                <a:spcPts val="0"/>
              </a:spcBef>
              <a:spcAft>
                <a:spcPts val="500"/>
              </a:spcAft>
              <a:buFont typeface="Wingdings" pitchFamily="2" charset="2"/>
              <a:buChar char="§"/>
            </a:pPr>
            <a:r>
              <a:rPr lang="en-US" sz="1800" dirty="0" smtClean="0"/>
              <a:t>Internal revenue sources like selling business services to the tenant companies, internal clustering projects or commissions for networking which resulted in profitable businesses for its companies are essential for </a:t>
            </a:r>
            <a:br>
              <a:rPr lang="en-US" sz="1800" dirty="0" smtClean="0"/>
            </a:br>
            <a:r>
              <a:rPr lang="en-US" sz="1800" dirty="0" smtClean="0"/>
              <a:t>a BI/STP.</a:t>
            </a:r>
          </a:p>
        </p:txBody>
      </p:sp>
      <p:pic>
        <p:nvPicPr>
          <p:cNvPr id="5122" name="Picture 2" descr="http://www.icanhasinternets.com/wp-content/uploads/2012/09/Best-universities.jpg"/>
          <p:cNvPicPr>
            <a:picLocks noChangeAspect="1" noChangeArrowheads="1"/>
          </p:cNvPicPr>
          <p:nvPr/>
        </p:nvPicPr>
        <p:blipFill>
          <a:blip r:embed="rId3" cstate="print">
            <a:lum contrast="40000"/>
          </a:blip>
          <a:srcRect t="15789" b="15790"/>
          <a:stretch>
            <a:fillRect/>
          </a:stretch>
        </p:blipFill>
        <p:spPr bwMode="auto">
          <a:xfrm>
            <a:off x="6705600" y="3501190"/>
            <a:ext cx="1676400" cy="1147010"/>
          </a:xfrm>
          <a:prstGeom prst="rect">
            <a:avLst/>
          </a:prstGeom>
          <a:noFill/>
        </p:spPr>
      </p:pic>
      <p:sp>
        <p:nvSpPr>
          <p:cNvPr id="4" name="Rechteck 3"/>
          <p:cNvSpPr/>
          <p:nvPr/>
        </p:nvSpPr>
        <p:spPr>
          <a:xfrm>
            <a:off x="762000" y="4648200"/>
            <a:ext cx="7620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BI/STP should engage with local universities and thereby promote the transfer of knowledge from university to industry and the commercialization of university research.</a:t>
            </a:r>
          </a:p>
        </p:txBody>
      </p:sp>
      <p:sp>
        <p:nvSpPr>
          <p:cNvPr id="8" name="Pfeil nach unten 7"/>
          <p:cNvSpPr/>
          <p:nvPr/>
        </p:nvSpPr>
        <p:spPr>
          <a:xfrm>
            <a:off x="4000500" y="38862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oject.unimarconi.it/seep/images/stories/2365522258_348b4021ef_m.jpg"/>
          <p:cNvPicPr>
            <a:picLocks noChangeAspect="1" noChangeArrowheads="1"/>
          </p:cNvPicPr>
          <p:nvPr/>
        </p:nvPicPr>
        <p:blipFill>
          <a:blip r:embed="rId3" cstate="print"/>
          <a:srcRect/>
          <a:stretch>
            <a:fillRect/>
          </a:stretch>
        </p:blipFill>
        <p:spPr bwMode="auto">
          <a:xfrm>
            <a:off x="6096000" y="2590800"/>
            <a:ext cx="2286000" cy="1457326"/>
          </a:xfrm>
          <a:prstGeom prst="rect">
            <a:avLst/>
          </a:prstGeom>
          <a:noFill/>
        </p:spPr>
      </p:pic>
      <p:sp>
        <p:nvSpPr>
          <p:cNvPr id="5" name="Titel 1"/>
          <p:cNvSpPr>
            <a:spLocks noGrp="1"/>
          </p:cNvSpPr>
          <p:nvPr>
            <p:ph type="title"/>
          </p:nvPr>
        </p:nvSpPr>
        <p:spPr>
          <a:xfrm>
            <a:off x="1219200" y="0"/>
            <a:ext cx="4876800" cy="1143000"/>
          </a:xfrm>
        </p:spPr>
        <p:txBody>
          <a:bodyPr anchor="b"/>
          <a:lstStyle/>
          <a:p>
            <a:pPr algn="l"/>
            <a:r>
              <a:rPr lang="en-US" sz="2800" b="1" dirty="0" smtClean="0"/>
              <a:t>Recommendations 5 and 6</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In the short term, a BI/STP cannot generate the returns that would attract private investors to own and manage this kind of organizations.</a:t>
            </a:r>
          </a:p>
          <a:p>
            <a:pPr marL="450850" indent="-450850">
              <a:lnSpc>
                <a:spcPct val="120000"/>
              </a:lnSpc>
              <a:spcBef>
                <a:spcPts val="0"/>
              </a:spcBef>
              <a:spcAft>
                <a:spcPts val="500"/>
              </a:spcAft>
              <a:buFont typeface="Wingdings" pitchFamily="2" charset="2"/>
              <a:buChar char="§"/>
            </a:pPr>
            <a:r>
              <a:rPr lang="en-US" sz="1800" dirty="0" smtClean="0"/>
              <a:t>Therefore, the participation of the public sector plays a main role for the success of a BI/STP.</a:t>
            </a:r>
          </a:p>
        </p:txBody>
      </p:sp>
      <p:sp>
        <p:nvSpPr>
          <p:cNvPr id="4" name="Rechteck 3"/>
          <p:cNvSpPr/>
          <p:nvPr/>
        </p:nvSpPr>
        <p:spPr>
          <a:xfrm>
            <a:off x="762000" y="3438526"/>
            <a:ext cx="7620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t"/>
          <a:lstStyle/>
          <a:p>
            <a:pPr>
              <a:lnSpc>
                <a:spcPct val="110000"/>
              </a:lnSpc>
              <a:spcAft>
                <a:spcPts val="1100"/>
              </a:spcAft>
            </a:pPr>
            <a:r>
              <a:rPr lang="en-US" b="1" dirty="0" smtClean="0">
                <a:solidFill>
                  <a:schemeClr val="tx1"/>
                </a:solidFill>
              </a:rPr>
              <a:t>There should be close linkages between public institutions that are dealing with the issue of economic, science and technology development and the model for both financial and non-financial support of the BI/STP.</a:t>
            </a:r>
          </a:p>
        </p:txBody>
      </p:sp>
      <p:sp>
        <p:nvSpPr>
          <p:cNvPr id="8" name="Pfeil nach unten 7"/>
          <p:cNvSpPr/>
          <p:nvPr/>
        </p:nvSpPr>
        <p:spPr>
          <a:xfrm>
            <a:off x="4000500" y="27432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762000" y="4953000"/>
            <a:ext cx="7620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t"/>
          <a:lstStyle/>
          <a:p>
            <a:pPr>
              <a:lnSpc>
                <a:spcPct val="110000"/>
              </a:lnSpc>
              <a:spcAft>
                <a:spcPts val="1100"/>
              </a:spcAft>
            </a:pPr>
            <a:r>
              <a:rPr lang="en-US" b="1" dirty="0" smtClean="0">
                <a:solidFill>
                  <a:schemeClr val="tx1"/>
                </a:solidFill>
              </a:rPr>
              <a:t>National programs and funds to support BI/STP must be made with clearly defined objectives and criteria for measuring success.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Recommendations 7</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It is essential that BIs/STPs regionally engage themselves to continuously promote and further develop new organizational and financial models for sustainability.</a:t>
            </a:r>
          </a:p>
          <a:p>
            <a:pPr marL="450850" indent="-450850">
              <a:lnSpc>
                <a:spcPct val="120000"/>
              </a:lnSpc>
              <a:spcBef>
                <a:spcPts val="0"/>
              </a:spcBef>
              <a:spcAft>
                <a:spcPts val="500"/>
              </a:spcAft>
              <a:buFont typeface="Wingdings" pitchFamily="2" charset="2"/>
              <a:buChar char="§"/>
            </a:pPr>
            <a:r>
              <a:rPr lang="en-US" sz="1800" dirty="0" smtClean="0"/>
              <a:t>This would also lead to better cooperation possibilities in order to receive external funding for projects from the EU, World Bank or similar institutions.</a:t>
            </a:r>
          </a:p>
        </p:txBody>
      </p:sp>
      <p:sp>
        <p:nvSpPr>
          <p:cNvPr id="4" name="Rechteck 3"/>
          <p:cNvSpPr/>
          <p:nvPr/>
        </p:nvSpPr>
        <p:spPr>
          <a:xfrm>
            <a:off x="762000" y="4419600"/>
            <a:ext cx="7620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BI/STP should get more involved in regional cooperation and exchange of good practices.</a:t>
            </a:r>
          </a:p>
        </p:txBody>
      </p:sp>
      <p:sp>
        <p:nvSpPr>
          <p:cNvPr id="8" name="Pfeil nach unten 7"/>
          <p:cNvSpPr/>
          <p:nvPr/>
        </p:nvSpPr>
        <p:spPr>
          <a:xfrm>
            <a:off x="4000500" y="36576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onepagewisdom.net/wp-content/uploads/2014/03/ppp_prd_087_3d_people-cooperation.png"/>
          <p:cNvPicPr>
            <a:picLocks noChangeAspect="1" noChangeArrowheads="1"/>
          </p:cNvPicPr>
          <p:nvPr/>
        </p:nvPicPr>
        <p:blipFill>
          <a:blip r:embed="rId3" cstate="print"/>
          <a:srcRect/>
          <a:stretch>
            <a:fillRect/>
          </a:stretch>
        </p:blipFill>
        <p:spPr bwMode="auto">
          <a:xfrm flipH="1">
            <a:off x="6858000" y="3314700"/>
            <a:ext cx="1981200" cy="14859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log.edmentum.com/sites/blog.edmentum.com/files/styles/blog_image/public/images/NGSS.jpg?itok=93lEYX5K"/>
          <p:cNvPicPr>
            <a:picLocks noChangeAspect="1" noChangeArrowheads="1"/>
          </p:cNvPicPr>
          <p:nvPr/>
        </p:nvPicPr>
        <p:blipFill>
          <a:blip r:embed="rId3" cstate="print"/>
          <a:srcRect t="21296"/>
          <a:stretch>
            <a:fillRect/>
          </a:stretch>
        </p:blipFill>
        <p:spPr bwMode="auto">
          <a:xfrm>
            <a:off x="5638800" y="3124200"/>
            <a:ext cx="2743200" cy="1408043"/>
          </a:xfrm>
          <a:prstGeom prst="rect">
            <a:avLst/>
          </a:prstGeom>
          <a:noFill/>
        </p:spPr>
      </p:pic>
      <p:sp>
        <p:nvSpPr>
          <p:cNvPr id="5" name="Titel 1"/>
          <p:cNvSpPr>
            <a:spLocks noGrp="1"/>
          </p:cNvSpPr>
          <p:nvPr>
            <p:ph type="title"/>
          </p:nvPr>
        </p:nvSpPr>
        <p:spPr>
          <a:xfrm>
            <a:off x="1219200" y="0"/>
            <a:ext cx="4876800" cy="1143000"/>
          </a:xfrm>
        </p:spPr>
        <p:txBody>
          <a:bodyPr anchor="b"/>
          <a:lstStyle/>
          <a:p>
            <a:pPr algn="l"/>
            <a:r>
              <a:rPr lang="en-US" sz="2800" b="1" dirty="0" smtClean="0"/>
              <a:t>Recommendations 8</a:t>
            </a:r>
            <a:endParaRPr lang="en-US" sz="2800" b="1" dirty="0"/>
          </a:p>
        </p:txBody>
      </p:sp>
      <p:sp>
        <p:nvSpPr>
          <p:cNvPr id="6"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500"/>
              </a:spcAft>
              <a:buFont typeface="Wingdings" pitchFamily="2" charset="2"/>
              <a:buChar char="§"/>
            </a:pPr>
            <a:r>
              <a:rPr lang="en-US" sz="1800" dirty="0" smtClean="0"/>
              <a:t>Out of all public stakeholders who contribute to the development of BIs/STPs, the most important contribution is that of the universities, since they are generators of knowledge and research.</a:t>
            </a:r>
          </a:p>
        </p:txBody>
      </p:sp>
      <p:sp>
        <p:nvSpPr>
          <p:cNvPr id="4" name="Rechteck 3"/>
          <p:cNvSpPr/>
          <p:nvPr/>
        </p:nvSpPr>
        <p:spPr>
          <a:xfrm>
            <a:off x="762000" y="3810000"/>
            <a:ext cx="7620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On the occasion of establishing and developing a STP,  universities have to be integrated and a process of knowledge and technology transfer must be provided in order not to fall into the trap to make science and technology parks out of science.</a:t>
            </a:r>
          </a:p>
        </p:txBody>
      </p:sp>
      <p:sp>
        <p:nvSpPr>
          <p:cNvPr id="8" name="Pfeil nach unten 7"/>
          <p:cNvSpPr/>
          <p:nvPr/>
        </p:nvSpPr>
        <p:spPr>
          <a:xfrm>
            <a:off x="4000500" y="30480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Summary of the recommendations</a:t>
            </a:r>
            <a:endParaRPr lang="en-US" sz="2800" b="1" dirty="0"/>
          </a:p>
        </p:txBody>
      </p:sp>
      <p:sp>
        <p:nvSpPr>
          <p:cNvPr id="7" name="Abgerundetes Rechteck 6"/>
          <p:cNvSpPr/>
          <p:nvPr/>
        </p:nvSpPr>
        <p:spPr>
          <a:xfrm>
            <a:off x="381000" y="1447800"/>
            <a:ext cx="8458200" cy="4648200"/>
          </a:xfrm>
          <a:prstGeom prst="roundRect">
            <a:avLst>
              <a:gd name="adj" fmla="val 525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447675" indent="-447675">
              <a:spcAft>
                <a:spcPts val="1100"/>
              </a:spcAft>
              <a:buFont typeface="+mj-lt"/>
              <a:buAutoNum type="arabicParenBoth"/>
            </a:pPr>
            <a:r>
              <a:rPr lang="en-US" sz="1400" dirty="0" smtClean="0">
                <a:solidFill>
                  <a:schemeClr val="tx1"/>
                </a:solidFill>
              </a:rPr>
              <a:t>The BI/STP management should be of high quality and consist of professionals with business expertise and past work experience in the private sector.</a:t>
            </a:r>
          </a:p>
          <a:p>
            <a:pPr marL="447675" indent="-447675">
              <a:spcAft>
                <a:spcPts val="1100"/>
              </a:spcAft>
              <a:buFont typeface="+mj-lt"/>
              <a:buAutoNum type="arabicParenBoth"/>
            </a:pPr>
            <a:r>
              <a:rPr lang="en-US" sz="1400" dirty="0" smtClean="0">
                <a:solidFill>
                  <a:schemeClr val="tx1"/>
                </a:solidFill>
              </a:rPr>
              <a:t>The BI/STP range of services should complement the offer of support services locally available.</a:t>
            </a:r>
          </a:p>
          <a:p>
            <a:pPr marL="447675" indent="-447675">
              <a:spcAft>
                <a:spcPts val="1100"/>
              </a:spcAft>
              <a:buFont typeface="+mj-lt"/>
              <a:buAutoNum type="arabicParenBoth"/>
            </a:pPr>
            <a:r>
              <a:rPr lang="en-US" sz="1400" dirty="0" smtClean="0">
                <a:solidFill>
                  <a:schemeClr val="tx1"/>
                </a:solidFill>
              </a:rPr>
              <a:t>Close linkages with the local business community, training organizations and financial operators are relevant for the success of an incubation program.</a:t>
            </a:r>
          </a:p>
          <a:p>
            <a:pPr marL="447675" indent="-447675">
              <a:spcAft>
                <a:spcPts val="1100"/>
              </a:spcAft>
              <a:buFont typeface="+mj-lt"/>
              <a:buAutoNum type="arabicParenBoth"/>
            </a:pPr>
            <a:r>
              <a:rPr lang="en-US" sz="1400" dirty="0" smtClean="0">
                <a:solidFill>
                  <a:schemeClr val="tx1"/>
                </a:solidFill>
              </a:rPr>
              <a:t>BI/STP should engage with local universities and thereby promote the transfer of knowledge from university to industry and the commercialization of university research.</a:t>
            </a:r>
          </a:p>
          <a:p>
            <a:pPr marL="447675" indent="-447675">
              <a:spcAft>
                <a:spcPts val="1100"/>
              </a:spcAft>
              <a:buFont typeface="+mj-lt"/>
              <a:buAutoNum type="arabicParenBoth"/>
            </a:pPr>
            <a:r>
              <a:rPr lang="en-US" sz="1400" dirty="0" smtClean="0">
                <a:solidFill>
                  <a:schemeClr val="tx1"/>
                </a:solidFill>
              </a:rPr>
              <a:t>There should be close linkages between public institutions that are dealing with the issue of economic, science and technology development with the clear model for both financial and non-financial support to BI/STP.</a:t>
            </a:r>
          </a:p>
          <a:p>
            <a:pPr marL="447675" indent="-447675">
              <a:spcAft>
                <a:spcPts val="1100"/>
              </a:spcAft>
              <a:buFont typeface="+mj-lt"/>
              <a:buAutoNum type="arabicParenBoth"/>
            </a:pPr>
            <a:r>
              <a:rPr lang="en-US" sz="1400" dirty="0" smtClean="0">
                <a:solidFill>
                  <a:schemeClr val="tx1"/>
                </a:solidFill>
              </a:rPr>
              <a:t>National programs and funds to support BI/STP must be made with clearly defined objectives and criteria for measuring success.</a:t>
            </a:r>
          </a:p>
          <a:p>
            <a:pPr marL="447675" indent="-447675">
              <a:spcAft>
                <a:spcPts val="1100"/>
              </a:spcAft>
              <a:buFont typeface="+mj-lt"/>
              <a:buAutoNum type="arabicParenBoth"/>
            </a:pPr>
            <a:r>
              <a:rPr lang="en-US" sz="1400" dirty="0" smtClean="0">
                <a:solidFill>
                  <a:schemeClr val="tx1"/>
                </a:solidFill>
              </a:rPr>
              <a:t>BI/STP should get more involved in regional cooperation and exchange of good practices.</a:t>
            </a:r>
          </a:p>
          <a:p>
            <a:pPr marL="447675" indent="-447675">
              <a:spcAft>
                <a:spcPts val="1100"/>
              </a:spcAft>
              <a:buFont typeface="+mj-lt"/>
              <a:buAutoNum type="arabicParenBoth"/>
            </a:pPr>
            <a:r>
              <a:rPr lang="en-US" sz="1400" dirty="0" smtClean="0">
                <a:solidFill>
                  <a:schemeClr val="tx1"/>
                </a:solidFill>
              </a:rPr>
              <a:t>Universities have to be integrated and a process of knowledge and technology transfer must be provided in order not to fall into the trap to make science and technology parks out of science.</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Summary of the recommendations</a:t>
            </a:r>
            <a:endParaRPr lang="en-US" sz="2800" b="1" dirty="0"/>
          </a:p>
        </p:txBody>
      </p:sp>
      <p:sp>
        <p:nvSpPr>
          <p:cNvPr id="4" name="Inhaltsplatzhalter 2"/>
          <p:cNvSpPr>
            <a:spLocks noGrp="1"/>
          </p:cNvSpPr>
          <p:nvPr>
            <p:ph idx="1"/>
          </p:nvPr>
        </p:nvSpPr>
        <p:spPr>
          <a:xfrm>
            <a:off x="609600" y="1524001"/>
            <a:ext cx="8229600" cy="2209799"/>
          </a:xfrm>
        </p:spPr>
        <p:txBody>
          <a:bodyPr>
            <a:normAutofit lnSpcReduction="10000"/>
          </a:bodyPr>
          <a:lstStyle/>
          <a:p>
            <a:pPr marL="450850" indent="-450850">
              <a:lnSpc>
                <a:spcPct val="120000"/>
              </a:lnSpc>
              <a:spcBef>
                <a:spcPts val="0"/>
              </a:spcBef>
              <a:spcAft>
                <a:spcPts val="1200"/>
              </a:spcAft>
              <a:buFont typeface="Wingdings" pitchFamily="2" charset="2"/>
              <a:buChar char="§"/>
            </a:pPr>
            <a:r>
              <a:rPr lang="en-US" sz="1800" dirty="0" smtClean="0"/>
              <a:t>The time frame for the improvement of the current model of BIs/STPs is critical to be as short as possible in order to create an environment for further development of existing and the creation of new BIs/STPs.</a:t>
            </a:r>
          </a:p>
          <a:p>
            <a:pPr marL="450850" indent="-450850">
              <a:lnSpc>
                <a:spcPct val="120000"/>
              </a:lnSpc>
              <a:spcBef>
                <a:spcPts val="0"/>
              </a:spcBef>
              <a:spcAft>
                <a:spcPts val="1200"/>
              </a:spcAft>
              <a:buFont typeface="Wingdings" pitchFamily="2" charset="2"/>
              <a:buChar char="§"/>
            </a:pPr>
            <a:r>
              <a:rPr lang="en-US" sz="1800" dirty="0" smtClean="0"/>
              <a:t>The transformation should be done within a period not longer than 3 years because market oscillations and new trends could emerge in the near future.</a:t>
            </a:r>
          </a:p>
        </p:txBody>
      </p:sp>
      <p:sp>
        <p:nvSpPr>
          <p:cNvPr id="6" name="Inhaltsplatzhalter 2"/>
          <p:cNvSpPr txBox="1">
            <a:spLocks/>
          </p:cNvSpPr>
          <p:nvPr/>
        </p:nvSpPr>
        <p:spPr>
          <a:xfrm>
            <a:off x="609600" y="3962400"/>
            <a:ext cx="8229600" cy="2133600"/>
          </a:xfrm>
          <a:prstGeom prst="rect">
            <a:avLst/>
          </a:prstGeom>
        </p:spPr>
        <p:txBody>
          <a:bodyPr>
            <a:normAutofit/>
          </a:bodyPr>
          <a:lstStyle/>
          <a:p>
            <a:pPr marR="0" lvl="0" algn="ctr" defTabSz="914400" rtl="0" eaLnBrk="0" fontAlgn="base" latinLnBrk="0" hangingPunct="0">
              <a:lnSpc>
                <a:spcPct val="120000"/>
              </a:lnSpc>
              <a:spcBef>
                <a:spcPts val="0"/>
              </a:spcBef>
              <a:spcAft>
                <a:spcPts val="500"/>
              </a:spcAft>
              <a:buClrTx/>
              <a:buSzTx/>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The following tables highlight</a:t>
            </a:r>
            <a:r>
              <a:rPr kumimoji="0" lang="en-US" sz="1800" b="1" i="0" u="none" strike="noStrike" kern="0" cap="none" spc="0" normalizeH="0" noProof="0" dirty="0" smtClean="0">
                <a:ln>
                  <a:noFill/>
                </a:ln>
                <a:solidFill>
                  <a:schemeClr val="tx1"/>
                </a:solidFill>
                <a:effectLst/>
                <a:uLnTx/>
                <a:uFillTx/>
                <a:latin typeface="+mn-lt"/>
                <a:ea typeface="+mn-ea"/>
                <a:cs typeface="+mn-cs"/>
              </a:rPr>
              <a:t> the</a:t>
            </a:r>
            <a:r>
              <a:rPr kumimoji="0" lang="en-US" sz="1800" b="1" i="0" u="none" strike="noStrike" kern="0" cap="none" spc="0" normalizeH="0" baseline="0" noProof="0" dirty="0" smtClean="0">
                <a:ln>
                  <a:noFill/>
                </a:ln>
                <a:solidFill>
                  <a:schemeClr val="tx1"/>
                </a:solidFill>
                <a:effectLst/>
                <a:uLnTx/>
                <a:uFillTx/>
                <a:latin typeface="+mn-lt"/>
                <a:ea typeface="+mn-ea"/>
                <a:cs typeface="+mn-cs"/>
              </a:rPr>
              <a:t> roles, activities and objectives of the different parties that are involved in the BI/STP</a:t>
            </a:r>
            <a:r>
              <a:rPr kumimoji="0" lang="en-US" sz="1800" b="1" i="0" u="none" strike="noStrike" kern="0" cap="none" spc="0" normalizeH="0" noProof="0" dirty="0" smtClean="0">
                <a:ln>
                  <a:noFill/>
                </a:ln>
                <a:solidFill>
                  <a:schemeClr val="tx1"/>
                </a:solidFill>
                <a:effectLst/>
                <a:uLnTx/>
                <a:uFillTx/>
                <a:latin typeface="+mn-lt"/>
                <a:ea typeface="+mn-ea"/>
                <a:cs typeface="+mn-cs"/>
              </a:rPr>
              <a:t> development</a:t>
            </a:r>
            <a:r>
              <a:rPr lang="en-US" b="1" kern="0" dirty="0" smtClean="0">
                <a:latin typeface="+mn-lt"/>
              </a:rPr>
              <a: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Parties involved in the BI/STP development (1/4)</a:t>
            </a:r>
            <a:endParaRPr lang="en-US" sz="2800" b="1" dirty="0"/>
          </a:p>
        </p:txBody>
      </p:sp>
      <p:graphicFrame>
        <p:nvGraphicFramePr>
          <p:cNvPr id="4" name="Tabelle 3"/>
          <p:cNvGraphicFramePr>
            <a:graphicFrameLocks noGrp="1"/>
          </p:cNvGraphicFramePr>
          <p:nvPr/>
        </p:nvGraphicFramePr>
        <p:xfrm>
          <a:off x="609600" y="1524000"/>
          <a:ext cx="7937727" cy="3955080"/>
        </p:xfrm>
        <a:graphic>
          <a:graphicData uri="http://schemas.openxmlformats.org/drawingml/2006/table">
            <a:tbl>
              <a:tblPr firstRow="1" bandRow="1">
                <a:tableStyleId>{21E4AEA4-8DFA-4A89-87EB-49C32662AFE0}</a:tableStyleId>
              </a:tblPr>
              <a:tblGrid>
                <a:gridCol w="1600200"/>
                <a:gridCol w="6337527"/>
              </a:tblGrid>
              <a:tr h="533400">
                <a:tc gridSpan="2">
                  <a:txBody>
                    <a:bodyPr/>
                    <a:lstStyle/>
                    <a:p>
                      <a:pPr algn="ctr"/>
                      <a:r>
                        <a:rPr lang="en-US" sz="1800" dirty="0" smtClean="0"/>
                        <a:t>Local</a:t>
                      </a:r>
                      <a:r>
                        <a:rPr lang="en-US" sz="1800" baseline="0" dirty="0" smtClean="0"/>
                        <a:t>, regional and national government</a:t>
                      </a:r>
                      <a:endParaRPr lang="en-US" sz="1800" dirty="0"/>
                    </a:p>
                  </a:txBody>
                  <a:tcPr marL="108000" marR="108000" marT="72000" marB="72000" anchor="ctr"/>
                </a:tc>
                <a:tc hMerge="1">
                  <a:txBody>
                    <a:bodyPr/>
                    <a:lstStyle/>
                    <a:p>
                      <a:endParaRPr lang="en-US" dirty="0"/>
                    </a:p>
                  </a:txBody>
                  <a:tcPr/>
                </a:tc>
              </a:tr>
              <a:tr h="370840">
                <a:tc>
                  <a:txBody>
                    <a:bodyPr/>
                    <a:lstStyle/>
                    <a:p>
                      <a:r>
                        <a:rPr lang="en-US" sz="1350" b="1" i="1" dirty="0" smtClean="0"/>
                        <a:t>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Can play a key role in partnership formation and organization and delivery of business support programs.</a:t>
                      </a:r>
                    </a:p>
                    <a:p>
                      <a:pPr marL="266700" indent="-266700">
                        <a:spcAft>
                          <a:spcPts val="600"/>
                        </a:spcAft>
                        <a:buFont typeface="Wingdings" pitchFamily="2" charset="2"/>
                        <a:buChar char="§"/>
                      </a:pPr>
                      <a:r>
                        <a:rPr lang="en-US" sz="1350" dirty="0" smtClean="0"/>
                        <a:t>Essential partner in applications for significant funding grants from central government or EU.</a:t>
                      </a:r>
                      <a:endParaRPr lang="en-US" sz="1350" dirty="0"/>
                    </a:p>
                  </a:txBody>
                  <a:tcPr marL="108000" marR="108000" marT="108000" marB="108000"/>
                </a:tc>
              </a:tr>
              <a:tr h="370840">
                <a:tc>
                  <a:txBody>
                    <a:bodyPr/>
                    <a:lstStyle/>
                    <a:p>
                      <a:r>
                        <a:rPr lang="en-US" sz="1350" b="1" i="1" dirty="0" smtClean="0"/>
                        <a:t>Possible objectives for</a:t>
                      </a:r>
                      <a:r>
                        <a:rPr lang="en-US" sz="1350" b="1" i="1" baseline="0" dirty="0" smtClean="0"/>
                        <a:t> involvement</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Economic development by increasing either the number of companies (business incubation and mentoring process) or the size of existing companies.</a:t>
                      </a:r>
                    </a:p>
                    <a:p>
                      <a:pPr marL="266700" indent="-266700">
                        <a:spcAft>
                          <a:spcPts val="600"/>
                        </a:spcAft>
                        <a:buFont typeface="Wingdings" pitchFamily="2" charset="2"/>
                        <a:buChar char="§"/>
                      </a:pPr>
                      <a:r>
                        <a:rPr lang="en-US" sz="1350" dirty="0" smtClean="0"/>
                        <a:t> BI/STPs are a key economic development tool and marketing asset.</a:t>
                      </a:r>
                    </a:p>
                  </a:txBody>
                  <a:tcPr marL="108000" marR="108000" marT="108000" marB="108000"/>
                </a:tc>
              </a:tr>
              <a:tr h="370840">
                <a:tc>
                  <a:txBody>
                    <a:bodyPr/>
                    <a:lstStyle/>
                    <a:p>
                      <a:r>
                        <a:rPr lang="en-US" sz="1350" b="1" i="1" dirty="0" smtClean="0"/>
                        <a:t>Financial 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Take the responsibility for the feasibility phase design.</a:t>
                      </a:r>
                    </a:p>
                    <a:p>
                      <a:pPr marL="266700" indent="-266700">
                        <a:spcAft>
                          <a:spcPts val="600"/>
                        </a:spcAft>
                        <a:buFont typeface="Wingdings" pitchFamily="2" charset="2"/>
                        <a:buChar char="§"/>
                      </a:pPr>
                      <a:r>
                        <a:rPr lang="en-US" sz="1350" dirty="0" smtClean="0"/>
                        <a:t>Long-term commitment required for construction payback.</a:t>
                      </a:r>
                    </a:p>
                    <a:p>
                      <a:pPr marL="266700" indent="-266700">
                        <a:spcAft>
                          <a:spcPts val="600"/>
                        </a:spcAft>
                        <a:buFont typeface="Wingdings" pitchFamily="2" charset="2"/>
                        <a:buChar char="§"/>
                      </a:pPr>
                      <a:r>
                        <a:rPr lang="en-US" sz="1350" dirty="0" smtClean="0"/>
                        <a:t>Overall legislative and financial framework can foster investment from private operators.</a:t>
                      </a:r>
                    </a:p>
                  </a:txBody>
                  <a:tcPr marL="108000" marR="108000" marT="108000" marB="108000"/>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Parties involved in the BI/STP development (2/4)</a:t>
            </a:r>
            <a:endParaRPr lang="en-US" sz="2800" b="1" dirty="0"/>
          </a:p>
        </p:txBody>
      </p:sp>
      <p:graphicFrame>
        <p:nvGraphicFramePr>
          <p:cNvPr id="4" name="Tabelle 3"/>
          <p:cNvGraphicFramePr>
            <a:graphicFrameLocks noGrp="1"/>
          </p:cNvGraphicFramePr>
          <p:nvPr/>
        </p:nvGraphicFramePr>
        <p:xfrm>
          <a:off x="609600" y="1524000"/>
          <a:ext cx="7937727" cy="3490260"/>
        </p:xfrm>
        <a:graphic>
          <a:graphicData uri="http://schemas.openxmlformats.org/drawingml/2006/table">
            <a:tbl>
              <a:tblPr firstRow="1" bandRow="1">
                <a:tableStyleId>{21E4AEA4-8DFA-4A89-87EB-49C32662AFE0}</a:tableStyleId>
              </a:tblPr>
              <a:tblGrid>
                <a:gridCol w="1600200"/>
                <a:gridCol w="6337527"/>
              </a:tblGrid>
              <a:tr h="533400">
                <a:tc gridSpan="2">
                  <a:txBody>
                    <a:bodyPr/>
                    <a:lstStyle/>
                    <a:p>
                      <a:pPr algn="ctr"/>
                      <a:r>
                        <a:rPr lang="en-US" sz="1800" dirty="0" smtClean="0"/>
                        <a:t>Universities or other tertiary</a:t>
                      </a:r>
                      <a:r>
                        <a:rPr lang="en-US" sz="1800" baseline="0" dirty="0" smtClean="0"/>
                        <a:t> institutions</a:t>
                      </a:r>
                      <a:endParaRPr lang="en-US" sz="1800" dirty="0"/>
                    </a:p>
                  </a:txBody>
                  <a:tcPr marL="108000" marR="108000" marT="72000" marB="72000" anchor="ctr"/>
                </a:tc>
                <a:tc hMerge="1">
                  <a:txBody>
                    <a:bodyPr/>
                    <a:lstStyle/>
                    <a:p>
                      <a:endParaRPr lang="en-US" dirty="0"/>
                    </a:p>
                  </a:txBody>
                  <a:tcPr/>
                </a:tc>
              </a:tr>
              <a:tr h="370840">
                <a:tc>
                  <a:txBody>
                    <a:bodyPr/>
                    <a:lstStyle/>
                    <a:p>
                      <a:r>
                        <a:rPr lang="en-US" sz="1350" b="1" i="1" dirty="0" smtClean="0"/>
                        <a:t>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A stable organization with a reputation for reliability.</a:t>
                      </a:r>
                    </a:p>
                    <a:p>
                      <a:pPr marL="266700" indent="-266700">
                        <a:spcAft>
                          <a:spcPts val="600"/>
                        </a:spcAft>
                        <a:buFont typeface="Wingdings" pitchFamily="2" charset="2"/>
                        <a:buChar char="§"/>
                      </a:pPr>
                      <a:r>
                        <a:rPr lang="en-US" sz="1350" dirty="0" smtClean="0"/>
                        <a:t>Likely to be short of funds to invest in development of an innovation pole.</a:t>
                      </a:r>
                    </a:p>
                    <a:p>
                      <a:pPr marL="266700" indent="-266700">
                        <a:spcAft>
                          <a:spcPts val="600"/>
                        </a:spcAft>
                        <a:buFont typeface="Wingdings" pitchFamily="2" charset="2"/>
                        <a:buChar char="§"/>
                      </a:pPr>
                      <a:r>
                        <a:rPr lang="en-US" sz="1350" dirty="0" smtClean="0"/>
                        <a:t>May have land adjacent to campus to be contributed.</a:t>
                      </a:r>
                      <a:endParaRPr lang="en-US" sz="1350" dirty="0"/>
                    </a:p>
                  </a:txBody>
                  <a:tcPr marL="108000" marR="108000" marT="108000" marB="108000"/>
                </a:tc>
              </a:tr>
              <a:tr h="370840">
                <a:tc>
                  <a:txBody>
                    <a:bodyPr/>
                    <a:lstStyle/>
                    <a:p>
                      <a:r>
                        <a:rPr lang="en-US" sz="1350" b="1" i="1" dirty="0" smtClean="0"/>
                        <a:t>Possible objectives for</a:t>
                      </a:r>
                      <a:r>
                        <a:rPr lang="en-US" sz="1350" b="1" i="1" baseline="0" dirty="0" smtClean="0"/>
                        <a:t> involvement</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Technology transfer.</a:t>
                      </a:r>
                    </a:p>
                    <a:p>
                      <a:pPr marL="266700" indent="-266700">
                        <a:spcAft>
                          <a:spcPts val="600"/>
                        </a:spcAft>
                        <a:buFont typeface="Wingdings" pitchFamily="2" charset="2"/>
                        <a:buChar char="§"/>
                      </a:pPr>
                      <a:r>
                        <a:rPr lang="en-US" sz="1350" dirty="0" smtClean="0"/>
                        <a:t>Move technology up value chain through spin-off companies.</a:t>
                      </a:r>
                    </a:p>
                    <a:p>
                      <a:pPr marL="266700" indent="-266700">
                        <a:spcAft>
                          <a:spcPts val="600"/>
                        </a:spcAft>
                        <a:buFont typeface="Wingdings" pitchFamily="2" charset="2"/>
                        <a:buChar char="§"/>
                      </a:pPr>
                      <a:r>
                        <a:rPr lang="en-US" sz="1350" dirty="0" smtClean="0"/>
                        <a:t>Income from contract research or consultancy.</a:t>
                      </a:r>
                    </a:p>
                  </a:txBody>
                  <a:tcPr marL="108000" marR="108000" marT="108000" marB="108000"/>
                </a:tc>
              </a:tr>
              <a:tr h="370840">
                <a:tc>
                  <a:txBody>
                    <a:bodyPr/>
                    <a:lstStyle/>
                    <a:p>
                      <a:r>
                        <a:rPr lang="en-US" sz="1350" b="1" i="1" dirty="0" smtClean="0"/>
                        <a:t>Financial 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Need</a:t>
                      </a:r>
                      <a:r>
                        <a:rPr lang="en-US" sz="1350" baseline="0" dirty="0" smtClean="0"/>
                        <a:t> of revenue-generating model in order to harness their potential.</a:t>
                      </a:r>
                    </a:p>
                    <a:p>
                      <a:pPr marL="266700" indent="-266700">
                        <a:spcAft>
                          <a:spcPts val="600"/>
                        </a:spcAft>
                        <a:buFont typeface="Wingdings" pitchFamily="2" charset="2"/>
                        <a:buChar char="§"/>
                      </a:pPr>
                      <a:r>
                        <a:rPr lang="en-US" sz="1350" baseline="0" dirty="0" smtClean="0"/>
                        <a:t>Major source of spin-off leads.</a:t>
                      </a:r>
                    </a:p>
                    <a:p>
                      <a:pPr marL="266700" indent="-266700">
                        <a:spcAft>
                          <a:spcPts val="600"/>
                        </a:spcAft>
                        <a:buFont typeface="Wingdings" pitchFamily="2" charset="2"/>
                        <a:buChar char="§"/>
                      </a:pPr>
                      <a:r>
                        <a:rPr lang="en-US" sz="1350" baseline="0" dirty="0" smtClean="0"/>
                        <a:t>International networking useful to collaborative projects.</a:t>
                      </a:r>
                      <a:endParaRPr lang="en-US" sz="1350" dirty="0" smtClean="0"/>
                    </a:p>
                  </a:txBody>
                  <a:tcPr marL="108000" marR="108000" marT="108000" marB="108000"/>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Parties involved in the BI/STP development (3/4)</a:t>
            </a:r>
            <a:endParaRPr lang="en-US" sz="2800" b="1" dirty="0"/>
          </a:p>
        </p:txBody>
      </p:sp>
      <p:graphicFrame>
        <p:nvGraphicFramePr>
          <p:cNvPr id="4" name="Tabelle 3"/>
          <p:cNvGraphicFramePr>
            <a:graphicFrameLocks noGrp="1"/>
          </p:cNvGraphicFramePr>
          <p:nvPr/>
        </p:nvGraphicFramePr>
        <p:xfrm>
          <a:off x="609600" y="1524000"/>
          <a:ext cx="7937727" cy="3261660"/>
        </p:xfrm>
        <a:graphic>
          <a:graphicData uri="http://schemas.openxmlformats.org/drawingml/2006/table">
            <a:tbl>
              <a:tblPr firstRow="1" bandRow="1">
                <a:tableStyleId>{21E4AEA4-8DFA-4A89-87EB-49C32662AFE0}</a:tableStyleId>
              </a:tblPr>
              <a:tblGrid>
                <a:gridCol w="1600200"/>
                <a:gridCol w="6337527"/>
              </a:tblGrid>
              <a:tr h="533400">
                <a:tc gridSpan="2">
                  <a:txBody>
                    <a:bodyPr/>
                    <a:lstStyle/>
                    <a:p>
                      <a:pPr algn="ctr"/>
                      <a:r>
                        <a:rPr lang="en-US" sz="1800" dirty="0" smtClean="0"/>
                        <a:t>Research centers</a:t>
                      </a:r>
                      <a:endParaRPr lang="en-US" sz="1800" dirty="0"/>
                    </a:p>
                  </a:txBody>
                  <a:tcPr marL="108000" marR="108000" marT="72000" marB="72000" anchor="ctr"/>
                </a:tc>
                <a:tc hMerge="1">
                  <a:txBody>
                    <a:bodyPr/>
                    <a:lstStyle/>
                    <a:p>
                      <a:endParaRPr lang="en-US" dirty="0"/>
                    </a:p>
                  </a:txBody>
                  <a:tcPr/>
                </a:tc>
              </a:tr>
              <a:tr h="370840">
                <a:tc>
                  <a:txBody>
                    <a:bodyPr/>
                    <a:lstStyle/>
                    <a:p>
                      <a:r>
                        <a:rPr lang="en-US" sz="1350" b="1" i="1" dirty="0" smtClean="0"/>
                        <a:t>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Government research centers might establish a park as part of a privatization processor to enhance commercialization activities.</a:t>
                      </a:r>
                      <a:endParaRPr lang="en-US" sz="1350" dirty="0"/>
                    </a:p>
                  </a:txBody>
                  <a:tcPr marL="108000" marR="108000" marT="108000" marB="108000"/>
                </a:tc>
              </a:tr>
              <a:tr h="370840">
                <a:tc>
                  <a:txBody>
                    <a:bodyPr/>
                    <a:lstStyle/>
                    <a:p>
                      <a:r>
                        <a:rPr lang="en-US" sz="1350" b="1" i="1" dirty="0" smtClean="0"/>
                        <a:t>Possible objectives for</a:t>
                      </a:r>
                      <a:r>
                        <a:rPr lang="en-US" sz="1350" b="1" i="1" baseline="0" dirty="0" smtClean="0"/>
                        <a:t> involvement</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Technology</a:t>
                      </a:r>
                      <a:r>
                        <a:rPr lang="en-US" sz="1350" baseline="0" dirty="0" smtClean="0"/>
                        <a:t> transfer to ensure government-founded science base connects more closely to business.</a:t>
                      </a:r>
                    </a:p>
                    <a:p>
                      <a:pPr marL="266700" indent="-266700">
                        <a:spcAft>
                          <a:spcPts val="600"/>
                        </a:spcAft>
                        <a:buFont typeface="Wingdings" pitchFamily="2" charset="2"/>
                        <a:buChar char="§"/>
                      </a:pPr>
                      <a:r>
                        <a:rPr lang="en-US" sz="1350" baseline="0" dirty="0" smtClean="0"/>
                        <a:t>Outsourcing of work to spin-off companies created as part of an industrial restructuring activity.</a:t>
                      </a:r>
                      <a:endParaRPr lang="en-US" sz="1350" dirty="0" smtClean="0"/>
                    </a:p>
                  </a:txBody>
                  <a:tcPr marL="108000" marR="108000" marT="108000" marB="108000"/>
                </a:tc>
              </a:tr>
              <a:tr h="370840">
                <a:tc>
                  <a:txBody>
                    <a:bodyPr/>
                    <a:lstStyle/>
                    <a:p>
                      <a:r>
                        <a:rPr lang="en-US" sz="1350" b="1" i="1" dirty="0" smtClean="0"/>
                        <a:t>Financial characteristics</a:t>
                      </a:r>
                      <a:endParaRPr lang="en-US" sz="1350" b="1" i="1" dirty="0"/>
                    </a:p>
                  </a:txBody>
                  <a:tcPr marL="108000" marR="108000" marT="108000" marB="108000"/>
                </a:tc>
                <a:tc>
                  <a:txBody>
                    <a:bodyPr/>
                    <a:lstStyle/>
                    <a:p>
                      <a:pPr marL="266700" indent="-266700">
                        <a:spcAft>
                          <a:spcPts val="600"/>
                        </a:spcAft>
                        <a:buFont typeface="Wingdings" pitchFamily="2" charset="2"/>
                        <a:buChar char="§"/>
                      </a:pPr>
                      <a:r>
                        <a:rPr lang="en-US" sz="1350" dirty="0" smtClean="0"/>
                        <a:t>Need</a:t>
                      </a:r>
                      <a:r>
                        <a:rPr lang="en-US" sz="1350" baseline="0" dirty="0" smtClean="0"/>
                        <a:t> of revenue-generating model for internal and external clients.</a:t>
                      </a:r>
                    </a:p>
                    <a:p>
                      <a:pPr marL="266700" indent="-266700">
                        <a:spcAft>
                          <a:spcPts val="600"/>
                        </a:spcAft>
                        <a:buFont typeface="Wingdings" pitchFamily="2" charset="2"/>
                        <a:buChar char="§"/>
                      </a:pPr>
                      <a:r>
                        <a:rPr lang="en-US" sz="1350" baseline="0" dirty="0" smtClean="0"/>
                        <a:t>Key player in collaborative projects origination and funding.</a:t>
                      </a:r>
                    </a:p>
                    <a:p>
                      <a:pPr marL="266700" indent="-266700">
                        <a:spcAft>
                          <a:spcPts val="600"/>
                        </a:spcAft>
                        <a:buFont typeface="Wingdings" pitchFamily="2" charset="2"/>
                        <a:buChar char="§"/>
                      </a:pPr>
                      <a:r>
                        <a:rPr lang="en-US" sz="1350" baseline="0" dirty="0" smtClean="0"/>
                        <a:t>Engineering and prototyping funding needs.</a:t>
                      </a:r>
                    </a:p>
                  </a:txBody>
                  <a:tcPr marL="108000" marR="108000" marT="108000" marB="108000"/>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Parties involved in the BI/STP development (4/4)</a:t>
            </a:r>
            <a:endParaRPr lang="en-US" sz="2800" b="1" dirty="0"/>
          </a:p>
        </p:txBody>
      </p:sp>
      <p:graphicFrame>
        <p:nvGraphicFramePr>
          <p:cNvPr id="4" name="Tabelle 3"/>
          <p:cNvGraphicFramePr>
            <a:graphicFrameLocks noGrp="1"/>
          </p:cNvGraphicFramePr>
          <p:nvPr/>
        </p:nvGraphicFramePr>
        <p:xfrm>
          <a:off x="609600" y="1524000"/>
          <a:ext cx="7937727" cy="4588760"/>
        </p:xfrm>
        <a:graphic>
          <a:graphicData uri="http://schemas.openxmlformats.org/drawingml/2006/table">
            <a:tbl>
              <a:tblPr firstRow="1" bandRow="1">
                <a:tableStyleId>{21E4AEA4-8DFA-4A89-87EB-49C32662AFE0}</a:tableStyleId>
              </a:tblPr>
              <a:tblGrid>
                <a:gridCol w="1600200"/>
                <a:gridCol w="6337527"/>
              </a:tblGrid>
              <a:tr h="533400">
                <a:tc gridSpan="2">
                  <a:txBody>
                    <a:bodyPr/>
                    <a:lstStyle/>
                    <a:p>
                      <a:pPr algn="ctr"/>
                      <a:r>
                        <a:rPr lang="en-US" sz="1800" dirty="0" smtClean="0"/>
                        <a:t>Tenant companies</a:t>
                      </a:r>
                      <a:endParaRPr lang="en-US" sz="1800" dirty="0"/>
                    </a:p>
                  </a:txBody>
                  <a:tcPr marL="108000" marR="108000" marT="72000" marB="72000" anchor="ctr"/>
                </a:tc>
                <a:tc hMerge="1">
                  <a:txBody>
                    <a:bodyPr/>
                    <a:lstStyle/>
                    <a:p>
                      <a:endParaRPr lang="en-US" dirty="0"/>
                    </a:p>
                  </a:txBody>
                  <a:tcPr/>
                </a:tc>
              </a:tr>
              <a:tr h="370840">
                <a:tc>
                  <a:txBody>
                    <a:bodyPr/>
                    <a:lstStyle/>
                    <a:p>
                      <a:r>
                        <a:rPr lang="en-US" sz="1350" b="1" i="1" dirty="0" smtClean="0"/>
                        <a:t>Characteristics</a:t>
                      </a:r>
                      <a:endParaRPr lang="en-US" sz="1350" b="1" i="1" dirty="0"/>
                    </a:p>
                  </a:txBody>
                  <a:tcPr marL="108000" marR="108000" marT="108000" marB="108000"/>
                </a:tc>
                <a:tc>
                  <a:txBody>
                    <a:bodyPr/>
                    <a:lstStyle/>
                    <a:p>
                      <a:pPr marL="266700" indent="-266700">
                        <a:spcAft>
                          <a:spcPts val="500"/>
                        </a:spcAft>
                        <a:buFont typeface="Wingdings" pitchFamily="2" charset="2"/>
                        <a:buChar char="§"/>
                      </a:pPr>
                      <a:r>
                        <a:rPr lang="en-US" sz="1350" dirty="0" smtClean="0"/>
                        <a:t>Enhance image and reputation of the BI/STP.</a:t>
                      </a:r>
                    </a:p>
                    <a:p>
                      <a:pPr marL="266700" indent="-266700">
                        <a:spcAft>
                          <a:spcPts val="500"/>
                        </a:spcAft>
                        <a:buFont typeface="Wingdings" pitchFamily="2" charset="2"/>
                        <a:buChar char="§"/>
                      </a:pPr>
                      <a:r>
                        <a:rPr lang="en-US" sz="1350" dirty="0" smtClean="0"/>
                        <a:t>Accommodation to suit needs as appropriate to stage of development.</a:t>
                      </a:r>
                    </a:p>
                    <a:p>
                      <a:pPr marL="266700" indent="-266700">
                        <a:spcAft>
                          <a:spcPts val="500"/>
                        </a:spcAft>
                        <a:buFont typeface="Wingdings" pitchFamily="2" charset="2"/>
                        <a:buChar char="§"/>
                      </a:pPr>
                      <a:r>
                        <a:rPr lang="en-US" sz="1350" dirty="0" smtClean="0"/>
                        <a:t>Motivated to be in a like-minded community and close to host or affiliate university or research center.</a:t>
                      </a:r>
                    </a:p>
                    <a:p>
                      <a:pPr marL="266700" indent="-266700">
                        <a:spcAft>
                          <a:spcPts val="500"/>
                        </a:spcAft>
                        <a:buFont typeface="Wingdings" pitchFamily="2" charset="2"/>
                        <a:buChar char="§"/>
                      </a:pPr>
                      <a:r>
                        <a:rPr lang="en-US" sz="1350" dirty="0" smtClean="0"/>
                        <a:t>Customized development possible.</a:t>
                      </a:r>
                    </a:p>
                    <a:p>
                      <a:pPr marL="266700" indent="-266700">
                        <a:spcAft>
                          <a:spcPts val="500"/>
                        </a:spcAft>
                        <a:buFont typeface="Wingdings" pitchFamily="2" charset="2"/>
                        <a:buChar char="§"/>
                      </a:pPr>
                      <a:r>
                        <a:rPr lang="en-US" sz="1350" dirty="0" smtClean="0"/>
                        <a:t>Room for growth in a campus style environment.</a:t>
                      </a:r>
                      <a:endParaRPr lang="en-US" sz="1350" dirty="0"/>
                    </a:p>
                  </a:txBody>
                  <a:tcPr marL="108000" marR="108000" marT="90000" marB="90000"/>
                </a:tc>
              </a:tr>
              <a:tr h="370840">
                <a:tc>
                  <a:txBody>
                    <a:bodyPr/>
                    <a:lstStyle/>
                    <a:p>
                      <a:r>
                        <a:rPr lang="en-US" sz="1350" b="1" i="1" dirty="0" smtClean="0"/>
                        <a:t>Possible objectives for</a:t>
                      </a:r>
                      <a:r>
                        <a:rPr lang="en-US" sz="1350" b="1" i="1" baseline="0" dirty="0" smtClean="0"/>
                        <a:t> involvement</a:t>
                      </a:r>
                      <a:endParaRPr lang="en-US" sz="1350" b="1" i="1" dirty="0"/>
                    </a:p>
                  </a:txBody>
                  <a:tcPr marL="108000" marR="108000" marT="108000" marB="108000"/>
                </a:tc>
                <a:tc>
                  <a:txBody>
                    <a:bodyPr/>
                    <a:lstStyle/>
                    <a:p>
                      <a:pPr marL="266700" indent="-266700">
                        <a:spcAft>
                          <a:spcPts val="500"/>
                        </a:spcAft>
                        <a:buFont typeface="Wingdings" pitchFamily="2" charset="2"/>
                        <a:buChar char="§"/>
                      </a:pPr>
                      <a:r>
                        <a:rPr lang="en-US" sz="1350" dirty="0" smtClean="0"/>
                        <a:t>Gain commercial advantage for company.</a:t>
                      </a:r>
                    </a:p>
                    <a:p>
                      <a:pPr marL="266700" indent="-266700">
                        <a:spcAft>
                          <a:spcPts val="500"/>
                        </a:spcAft>
                        <a:buFont typeface="Wingdings" pitchFamily="2" charset="2"/>
                        <a:buChar char="§"/>
                      </a:pPr>
                      <a:r>
                        <a:rPr lang="en-US" sz="1350" dirty="0" smtClean="0"/>
                        <a:t>Solve skills shortages.</a:t>
                      </a:r>
                    </a:p>
                    <a:p>
                      <a:pPr marL="266700" indent="-266700">
                        <a:spcAft>
                          <a:spcPts val="500"/>
                        </a:spcAft>
                        <a:buFont typeface="Wingdings" pitchFamily="2" charset="2"/>
                        <a:buChar char="§"/>
                      </a:pPr>
                      <a:r>
                        <a:rPr lang="en-US" sz="1350" dirty="0" smtClean="0"/>
                        <a:t>Ready access to technology transfer and problem solving.</a:t>
                      </a:r>
                    </a:p>
                  </a:txBody>
                  <a:tcPr marL="108000" marR="108000" marT="90000" marB="90000"/>
                </a:tc>
              </a:tr>
              <a:tr h="370840">
                <a:tc>
                  <a:txBody>
                    <a:bodyPr/>
                    <a:lstStyle/>
                    <a:p>
                      <a:r>
                        <a:rPr lang="en-US" sz="1350" b="1" i="1" dirty="0" smtClean="0"/>
                        <a:t>Financial characteristics</a:t>
                      </a:r>
                      <a:endParaRPr lang="en-US" sz="1350" b="1" i="1" dirty="0"/>
                    </a:p>
                  </a:txBody>
                  <a:tcPr marL="108000" marR="108000" marT="108000" marB="108000"/>
                </a:tc>
                <a:tc>
                  <a:txBody>
                    <a:bodyPr/>
                    <a:lstStyle/>
                    <a:p>
                      <a:pPr marL="266700" indent="-266700">
                        <a:spcAft>
                          <a:spcPts val="500"/>
                        </a:spcAft>
                        <a:buFont typeface="Wingdings" pitchFamily="2" charset="2"/>
                        <a:buChar char="§"/>
                      </a:pPr>
                      <a:r>
                        <a:rPr lang="en-US" sz="1350" dirty="0" smtClean="0"/>
                        <a:t>Early-stage seed funds required.</a:t>
                      </a:r>
                    </a:p>
                    <a:p>
                      <a:pPr marL="266700" indent="-266700">
                        <a:spcAft>
                          <a:spcPts val="500"/>
                        </a:spcAft>
                        <a:buFont typeface="Wingdings" pitchFamily="2" charset="2"/>
                        <a:buChar char="§"/>
                      </a:pPr>
                      <a:r>
                        <a:rPr lang="en-US" sz="1350" dirty="0" smtClean="0"/>
                        <a:t>Strong demand for take-up services.</a:t>
                      </a:r>
                    </a:p>
                    <a:p>
                      <a:pPr marL="266700" indent="-266700">
                        <a:spcAft>
                          <a:spcPts val="500"/>
                        </a:spcAft>
                        <a:buFont typeface="Wingdings" pitchFamily="2" charset="2"/>
                        <a:buChar char="§"/>
                      </a:pPr>
                      <a:r>
                        <a:rPr lang="en-US" sz="1350" dirty="0" smtClean="0"/>
                        <a:t>Business models to be tested.</a:t>
                      </a:r>
                    </a:p>
                    <a:p>
                      <a:pPr marL="266700" indent="-266700">
                        <a:spcAft>
                          <a:spcPts val="500"/>
                        </a:spcAft>
                        <a:buFont typeface="Wingdings" pitchFamily="2" charset="2"/>
                        <a:buChar char="§"/>
                      </a:pPr>
                      <a:r>
                        <a:rPr lang="en-US" sz="1350" dirty="0" smtClean="0"/>
                        <a:t>Coaching services to be provided through innovation vouchers.</a:t>
                      </a:r>
                    </a:p>
                    <a:p>
                      <a:pPr marL="266700" indent="-266700">
                        <a:spcAft>
                          <a:spcPts val="500"/>
                        </a:spcAft>
                        <a:buFont typeface="Wingdings" pitchFamily="2" charset="2"/>
                        <a:buChar char="§"/>
                      </a:pPr>
                      <a:r>
                        <a:rPr lang="en-US" sz="1350" dirty="0" smtClean="0"/>
                        <a:t>IPR strategy assistance.</a:t>
                      </a:r>
                      <a:endParaRPr lang="en-US" sz="1350" baseline="0" dirty="0" smtClean="0"/>
                    </a:p>
                  </a:txBody>
                  <a:tcPr marL="108000" marR="108000" marT="90000" marB="90000"/>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81000" y="1295400"/>
            <a:ext cx="8382000" cy="4876800"/>
          </a:xfrm>
          <a:prstGeom prst="roundRect">
            <a:avLst>
              <a:gd name="adj" fmla="val 822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1219200" y="0"/>
            <a:ext cx="4876800" cy="1143000"/>
          </a:xfrm>
        </p:spPr>
        <p:txBody>
          <a:bodyPr anchor="b"/>
          <a:lstStyle/>
          <a:p>
            <a:pPr algn="l"/>
            <a:r>
              <a:rPr lang="en-US" sz="2800" b="1" dirty="0" smtClean="0"/>
              <a:t>Suggested Measures </a:t>
            </a:r>
            <a:endParaRPr lang="en-US" sz="2800" b="1" dirty="0"/>
          </a:p>
        </p:txBody>
      </p:sp>
      <p:graphicFrame>
        <p:nvGraphicFramePr>
          <p:cNvPr id="9" name="Tabelle 8"/>
          <p:cNvGraphicFramePr>
            <a:graphicFrameLocks noGrp="1"/>
          </p:cNvGraphicFramePr>
          <p:nvPr/>
        </p:nvGraphicFramePr>
        <p:xfrm>
          <a:off x="609600" y="1524000"/>
          <a:ext cx="3810000" cy="3569880"/>
        </p:xfrm>
        <a:graphic>
          <a:graphicData uri="http://schemas.openxmlformats.org/drawingml/2006/table">
            <a:tbl>
              <a:tblPr firstRow="1" bandRow="1">
                <a:tableStyleId>{21E4AEA4-8DFA-4A89-87EB-49C32662AFE0}</a:tableStyleId>
              </a:tblPr>
              <a:tblGrid>
                <a:gridCol w="685800"/>
                <a:gridCol w="3124200"/>
              </a:tblGrid>
              <a:tr h="381000">
                <a:tc gridSpan="2">
                  <a:txBody>
                    <a:bodyPr/>
                    <a:lstStyle/>
                    <a:p>
                      <a:r>
                        <a:rPr lang="en-US" sz="1500" dirty="0" smtClean="0"/>
                        <a:t>BIs / STPs</a:t>
                      </a:r>
                      <a:endParaRPr lang="en-US" sz="1500" dirty="0"/>
                    </a:p>
                  </a:txBody>
                  <a:tcPr marL="108000" marR="108000" marT="72000" marB="72000" anchor="ctr"/>
                </a:tc>
                <a:tc hMerge="1">
                  <a:txBody>
                    <a:bodyPr/>
                    <a:lstStyle/>
                    <a:p>
                      <a:endParaRPr lang="en-US" dirty="0"/>
                    </a:p>
                  </a:txBody>
                  <a:tcPr/>
                </a:tc>
              </a:tr>
              <a:tr h="370840">
                <a:tc>
                  <a:txBody>
                    <a:bodyPr/>
                    <a:lstStyle/>
                    <a:p>
                      <a:r>
                        <a:rPr lang="en-US" sz="1350" b="1" i="1" dirty="0" smtClean="0"/>
                        <a:t>M1</a:t>
                      </a:r>
                      <a:endParaRPr lang="en-US" sz="1350" b="1" i="1" dirty="0"/>
                    </a:p>
                  </a:txBody>
                  <a:tcPr marL="108000" marR="108000" marT="72000" marB="72000"/>
                </a:tc>
                <a:tc>
                  <a:txBody>
                    <a:bodyPr/>
                    <a:lstStyle/>
                    <a:p>
                      <a:r>
                        <a:rPr lang="en-US" sz="1350" dirty="0" smtClean="0"/>
                        <a:t>Improvement of organizational and financial framework of BIs/STPs</a:t>
                      </a:r>
                      <a:endParaRPr lang="en-US" sz="1350" dirty="0"/>
                    </a:p>
                  </a:txBody>
                  <a:tcPr marL="108000" marR="108000" marT="72000" marB="72000"/>
                </a:tc>
              </a:tr>
              <a:tr h="370840">
                <a:tc>
                  <a:txBody>
                    <a:bodyPr/>
                    <a:lstStyle/>
                    <a:p>
                      <a:r>
                        <a:rPr lang="en-US" sz="1350" b="1" i="1" dirty="0" smtClean="0"/>
                        <a:t>M2</a:t>
                      </a:r>
                      <a:endParaRPr lang="en-US" sz="1350" b="1" i="1" dirty="0"/>
                    </a:p>
                  </a:txBody>
                  <a:tcPr marL="108000" marR="108000" marT="72000" marB="72000"/>
                </a:tc>
                <a:tc>
                  <a:txBody>
                    <a:bodyPr/>
                    <a:lstStyle/>
                    <a:p>
                      <a:r>
                        <a:rPr lang="en-US" sz="1350" dirty="0" smtClean="0"/>
                        <a:t>Infrastructure development that suited to meeting start-up and spin-off needs</a:t>
                      </a:r>
                      <a:endParaRPr lang="en-US" sz="1350" dirty="0"/>
                    </a:p>
                  </a:txBody>
                  <a:tcPr marL="108000" marR="108000" marT="72000" marB="72000"/>
                </a:tc>
              </a:tr>
              <a:tr h="370840">
                <a:tc>
                  <a:txBody>
                    <a:bodyPr/>
                    <a:lstStyle/>
                    <a:p>
                      <a:r>
                        <a:rPr lang="en-US" sz="1350" b="1" i="1" dirty="0" smtClean="0"/>
                        <a:t>M3</a:t>
                      </a:r>
                      <a:endParaRPr lang="en-US" sz="1350" b="1" i="1" dirty="0"/>
                    </a:p>
                  </a:txBody>
                  <a:tcPr marL="108000" marR="108000" marT="72000" marB="72000"/>
                </a:tc>
                <a:tc>
                  <a:txBody>
                    <a:bodyPr/>
                    <a:lstStyle/>
                    <a:p>
                      <a:r>
                        <a:rPr lang="en-US" sz="1350" dirty="0" smtClean="0"/>
                        <a:t>Implementation</a:t>
                      </a:r>
                      <a:r>
                        <a:rPr lang="en-US" sz="1350" baseline="0" dirty="0" smtClean="0"/>
                        <a:t> of collaborative software platforms for improved communication and innovation management</a:t>
                      </a:r>
                      <a:endParaRPr lang="en-US" sz="1350" dirty="0"/>
                    </a:p>
                  </a:txBody>
                  <a:tcPr marL="108000" marR="108000" marT="72000" marB="72000"/>
                </a:tc>
              </a:tr>
              <a:tr h="370840">
                <a:tc>
                  <a:txBody>
                    <a:bodyPr/>
                    <a:lstStyle/>
                    <a:p>
                      <a:r>
                        <a:rPr lang="en-US" sz="1350" b="1" i="1" dirty="0" smtClean="0"/>
                        <a:t>M4</a:t>
                      </a:r>
                      <a:endParaRPr lang="en-US" sz="1350" b="1" i="1" dirty="0"/>
                    </a:p>
                  </a:txBody>
                  <a:tcPr marL="108000" marR="108000" marT="72000" marB="72000"/>
                </a:tc>
                <a:tc>
                  <a:txBody>
                    <a:bodyPr/>
                    <a:lstStyle/>
                    <a:p>
                      <a:r>
                        <a:rPr lang="en-US" sz="1350" dirty="0" smtClean="0"/>
                        <a:t>Improvement</a:t>
                      </a:r>
                      <a:r>
                        <a:rPr lang="en-US" sz="1350" baseline="0" dirty="0" smtClean="0"/>
                        <a:t> of services for tenants of BIs/STPs</a:t>
                      </a:r>
                      <a:endParaRPr lang="en-US" sz="1350" dirty="0"/>
                    </a:p>
                  </a:txBody>
                  <a:tcPr marL="108000" marR="108000" marT="72000" marB="72000"/>
                </a:tc>
              </a:tr>
              <a:tr h="370840">
                <a:tc>
                  <a:txBody>
                    <a:bodyPr/>
                    <a:lstStyle/>
                    <a:p>
                      <a:r>
                        <a:rPr lang="en-US" sz="1350" b="1" i="1" dirty="0" smtClean="0"/>
                        <a:t>M5</a:t>
                      </a:r>
                      <a:endParaRPr lang="en-US" sz="1350" b="1" i="1" dirty="0"/>
                    </a:p>
                  </a:txBody>
                  <a:tcPr marL="108000" marR="108000" marT="72000" marB="72000"/>
                </a:tc>
                <a:tc>
                  <a:txBody>
                    <a:bodyPr/>
                    <a:lstStyle/>
                    <a:p>
                      <a:r>
                        <a:rPr lang="en-US" sz="1350" dirty="0" smtClean="0"/>
                        <a:t>Application of new incubation</a:t>
                      </a:r>
                      <a:r>
                        <a:rPr lang="en-US" sz="1350" baseline="0" dirty="0" smtClean="0"/>
                        <a:t/>
                      </a:r>
                      <a:br>
                        <a:rPr lang="en-US" sz="1350" baseline="0" dirty="0" smtClean="0"/>
                      </a:br>
                      <a:r>
                        <a:rPr lang="en-US" sz="1350" baseline="0" dirty="0" smtClean="0"/>
                        <a:t>models – virtual business incubators</a:t>
                      </a:r>
                      <a:endParaRPr lang="en-US" sz="1350" dirty="0"/>
                    </a:p>
                  </a:txBody>
                  <a:tcPr marL="108000" marR="108000" marT="72000" marB="72000"/>
                </a:tc>
              </a:tr>
            </a:tbl>
          </a:graphicData>
        </a:graphic>
      </p:graphicFrame>
      <p:graphicFrame>
        <p:nvGraphicFramePr>
          <p:cNvPr id="10" name="Tabelle 9"/>
          <p:cNvGraphicFramePr>
            <a:graphicFrameLocks noGrp="1"/>
          </p:cNvGraphicFramePr>
          <p:nvPr/>
        </p:nvGraphicFramePr>
        <p:xfrm>
          <a:off x="4724400" y="1524000"/>
          <a:ext cx="3810000" cy="4384440"/>
        </p:xfrm>
        <a:graphic>
          <a:graphicData uri="http://schemas.openxmlformats.org/drawingml/2006/table">
            <a:tbl>
              <a:tblPr firstRow="1" bandRow="1">
                <a:tableStyleId>{21E4AEA4-8DFA-4A89-87EB-49C32662AFE0}</a:tableStyleId>
              </a:tblPr>
              <a:tblGrid>
                <a:gridCol w="685800"/>
                <a:gridCol w="3124200"/>
              </a:tblGrid>
              <a:tr h="304800">
                <a:tc gridSpan="2">
                  <a:txBody>
                    <a:bodyPr/>
                    <a:lstStyle/>
                    <a:p>
                      <a:r>
                        <a:rPr lang="en-US" sz="1500" dirty="0" smtClean="0"/>
                        <a:t>Universities</a:t>
                      </a:r>
                      <a:endParaRPr lang="en-US" sz="1500" dirty="0"/>
                    </a:p>
                  </a:txBody>
                  <a:tcPr marL="108000" marR="108000" marT="72000" marB="72000" anchor="ctr">
                    <a:solidFill>
                      <a:schemeClr val="accent1">
                        <a:lumMod val="25000"/>
                      </a:schemeClr>
                    </a:solidFill>
                  </a:tcPr>
                </a:tc>
                <a:tc hMerge="1">
                  <a:txBody>
                    <a:bodyPr/>
                    <a:lstStyle/>
                    <a:p>
                      <a:endParaRPr lang="en-US" dirty="0"/>
                    </a:p>
                  </a:txBody>
                  <a:tcPr/>
                </a:tc>
              </a:tr>
              <a:tr h="370840">
                <a:tc>
                  <a:txBody>
                    <a:bodyPr/>
                    <a:lstStyle/>
                    <a:p>
                      <a:r>
                        <a:rPr lang="en-US" sz="1350" b="1" i="1" dirty="0" smtClean="0"/>
                        <a:t>M6</a:t>
                      </a:r>
                      <a:endParaRPr lang="en-US" sz="1350" b="1" i="1" dirty="0"/>
                    </a:p>
                  </a:txBody>
                  <a:tcPr marL="108000" marR="108000" marT="72000" marB="72000"/>
                </a:tc>
                <a:tc>
                  <a:txBody>
                    <a:bodyPr/>
                    <a:lstStyle/>
                    <a:p>
                      <a:r>
                        <a:rPr lang="en-US" sz="1350" dirty="0" smtClean="0"/>
                        <a:t>Establishment of creative and</a:t>
                      </a:r>
                      <a:r>
                        <a:rPr lang="en-US" sz="1350" baseline="0" dirty="0" smtClean="0"/>
                        <a:t> </a:t>
                      </a:r>
                      <a:r>
                        <a:rPr lang="en-US" sz="1350" dirty="0" smtClean="0"/>
                        <a:t>entrepreneurial framework with schools and universities</a:t>
                      </a:r>
                      <a:endParaRPr lang="en-US" sz="1350" dirty="0"/>
                    </a:p>
                  </a:txBody>
                  <a:tcPr marL="108000" marR="108000" marT="72000" marB="72000"/>
                </a:tc>
              </a:tr>
              <a:tr h="370840">
                <a:tc>
                  <a:txBody>
                    <a:bodyPr/>
                    <a:lstStyle/>
                    <a:p>
                      <a:r>
                        <a:rPr lang="en-US" sz="1350" b="1" i="1" dirty="0" smtClean="0"/>
                        <a:t>M7</a:t>
                      </a:r>
                      <a:endParaRPr lang="en-US" sz="1350" b="1" i="1" dirty="0"/>
                    </a:p>
                  </a:txBody>
                  <a:tcPr marL="108000" marR="108000" marT="72000" marB="72000"/>
                </a:tc>
                <a:tc>
                  <a:txBody>
                    <a:bodyPr/>
                    <a:lstStyle/>
                    <a:p>
                      <a:r>
                        <a:rPr lang="en-US" sz="1350" dirty="0" smtClean="0"/>
                        <a:t>Creation of mechanisms and</a:t>
                      </a:r>
                      <a:r>
                        <a:rPr lang="en-US" sz="1350" baseline="0" dirty="0" smtClean="0"/>
                        <a:t> </a:t>
                      </a:r>
                      <a:r>
                        <a:rPr lang="en-US" sz="1350" dirty="0" smtClean="0"/>
                        <a:t>structures for high-tech innovation in cooperation with universities and research centers</a:t>
                      </a:r>
                      <a:endParaRPr lang="en-US" sz="1350" dirty="0"/>
                    </a:p>
                  </a:txBody>
                  <a:tcPr marL="108000" marR="108000" marT="72000" marB="72000"/>
                </a:tc>
              </a:tr>
              <a:tr h="370840">
                <a:tc>
                  <a:txBody>
                    <a:bodyPr/>
                    <a:lstStyle/>
                    <a:p>
                      <a:r>
                        <a:rPr lang="en-US" sz="1350" b="1" i="1" dirty="0" smtClean="0"/>
                        <a:t>M8</a:t>
                      </a:r>
                      <a:endParaRPr lang="en-US" sz="1350" b="1" i="1" dirty="0"/>
                    </a:p>
                  </a:txBody>
                  <a:tcPr marL="108000" marR="108000" marT="72000" marB="72000"/>
                </a:tc>
                <a:tc>
                  <a:txBody>
                    <a:bodyPr/>
                    <a:lstStyle/>
                    <a:p>
                      <a:r>
                        <a:rPr lang="en-US" sz="1350" dirty="0" smtClean="0"/>
                        <a:t>Organization of competitions and awards for best business plans, best student’s/researcher’s ideas</a:t>
                      </a:r>
                      <a:endParaRPr lang="en-US" sz="1350" dirty="0"/>
                    </a:p>
                  </a:txBody>
                  <a:tcPr marL="108000" marR="108000" marT="72000" marB="72000"/>
                </a:tc>
              </a:tr>
              <a:tr h="370840">
                <a:tc>
                  <a:txBody>
                    <a:bodyPr/>
                    <a:lstStyle/>
                    <a:p>
                      <a:r>
                        <a:rPr lang="en-US" sz="1350" b="1" i="1" dirty="0" smtClean="0"/>
                        <a:t>M9</a:t>
                      </a:r>
                      <a:endParaRPr lang="en-US" sz="1350" b="1" i="1" dirty="0"/>
                    </a:p>
                  </a:txBody>
                  <a:tcPr marL="108000" marR="108000" marT="72000" marB="72000"/>
                </a:tc>
                <a:tc>
                  <a:txBody>
                    <a:bodyPr/>
                    <a:lstStyle/>
                    <a:p>
                      <a:r>
                        <a:rPr lang="en-US" sz="1350" dirty="0" smtClean="0"/>
                        <a:t>Improving visibility, promotion and </a:t>
                      </a:r>
                    </a:p>
                    <a:p>
                      <a:r>
                        <a:rPr lang="en-US" sz="1350" dirty="0" smtClean="0"/>
                        <a:t>internationalization of BIs/STPs for their sustainable development</a:t>
                      </a:r>
                      <a:endParaRPr lang="en-US" sz="1350" dirty="0"/>
                    </a:p>
                  </a:txBody>
                  <a:tcPr marL="108000" marR="108000" marT="72000" marB="72000"/>
                </a:tc>
              </a:tr>
              <a:tr h="370840">
                <a:tc>
                  <a:txBody>
                    <a:bodyPr/>
                    <a:lstStyle/>
                    <a:p>
                      <a:r>
                        <a:rPr lang="en-US" sz="1350" b="1" i="1" dirty="0" smtClean="0"/>
                        <a:t>M10</a:t>
                      </a:r>
                      <a:endParaRPr lang="en-US" sz="1350" b="1" i="1" dirty="0"/>
                    </a:p>
                  </a:txBody>
                  <a:tcPr marL="108000" marR="108000" marT="72000" marB="72000"/>
                </a:tc>
                <a:tc>
                  <a:txBody>
                    <a:bodyPr/>
                    <a:lstStyle/>
                    <a:p>
                      <a:r>
                        <a:rPr lang="en-US" sz="1350" dirty="0" smtClean="0"/>
                        <a:t>Networking among BIs and with STPs and universities on local, regional and EU level</a:t>
                      </a:r>
                      <a:endParaRPr lang="en-US" sz="1350" dirty="0"/>
                    </a:p>
                  </a:txBody>
                  <a:tcPr marL="108000" marR="108000" marT="72000" marB="72000"/>
                </a:tc>
              </a:tr>
            </a:tbl>
          </a:graphicData>
        </a:graphic>
      </p:graphicFrame>
      <p:sp>
        <p:nvSpPr>
          <p:cNvPr id="12" name="Rechteck 11"/>
          <p:cNvSpPr/>
          <p:nvPr/>
        </p:nvSpPr>
        <p:spPr>
          <a:xfrm>
            <a:off x="609600" y="3986652"/>
            <a:ext cx="3810000" cy="533400"/>
          </a:xfrm>
          <a:prstGeom prst="rect">
            <a:avLst/>
          </a:prstGeom>
          <a:noFill/>
          <a:ln w="38100">
            <a:solidFill>
              <a:srgbClr val="E6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rot="2100000" flipH="1">
            <a:off x="4388086" y="4469826"/>
            <a:ext cx="838200" cy="685800"/>
          </a:xfrm>
          <a:prstGeom prst="rightArrow">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7 </a:t>
            </a:r>
            <a:r>
              <a:rPr lang="de-DE" b="1" dirty="0" err="1" smtClean="0"/>
              <a:t>Categories</a:t>
            </a:r>
            <a:r>
              <a:rPr lang="de-DE" b="1" dirty="0" smtClean="0"/>
              <a:t> </a:t>
            </a:r>
            <a:r>
              <a:rPr lang="de-DE" b="1" dirty="0" err="1" smtClean="0"/>
              <a:t>of</a:t>
            </a:r>
            <a:r>
              <a:rPr lang="de-DE" b="1" dirty="0" smtClean="0"/>
              <a:t> </a:t>
            </a:r>
            <a:r>
              <a:rPr lang="de-DE" b="1" dirty="0" err="1" smtClean="0"/>
              <a:t>services</a:t>
            </a:r>
            <a:endParaRPr lang="de-DE" b="1" dirty="0"/>
          </a:p>
        </p:txBody>
      </p:sp>
      <p:sp>
        <p:nvSpPr>
          <p:cNvPr id="4" name="Ellipse 3"/>
          <p:cNvSpPr/>
          <p:nvPr/>
        </p:nvSpPr>
        <p:spPr>
          <a:xfrm>
            <a:off x="4114800" y="29718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Secretarial</a:t>
            </a:r>
            <a:r>
              <a:rPr lang="de-DE" dirty="0" smtClean="0"/>
              <a:t> </a:t>
            </a:r>
            <a:r>
              <a:rPr lang="de-DE" dirty="0" err="1" smtClean="0"/>
              <a:t>services</a:t>
            </a:r>
            <a:endParaRPr lang="de-DE" dirty="0"/>
          </a:p>
        </p:txBody>
      </p:sp>
      <p:sp>
        <p:nvSpPr>
          <p:cNvPr id="5" name="Ellipse 4"/>
          <p:cNvSpPr/>
          <p:nvPr/>
        </p:nvSpPr>
        <p:spPr>
          <a:xfrm>
            <a:off x="1371600" y="28194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Infrastructure / </a:t>
            </a:r>
            <a:r>
              <a:rPr lang="de-DE" dirty="0" err="1" smtClean="0"/>
              <a:t>facilities</a:t>
            </a:r>
            <a:r>
              <a:rPr lang="de-DE" dirty="0" smtClean="0"/>
              <a:t> </a:t>
            </a:r>
            <a:r>
              <a:rPr lang="de-DE" dirty="0" err="1" smtClean="0"/>
              <a:t>based</a:t>
            </a:r>
            <a:r>
              <a:rPr lang="de-DE" dirty="0" smtClean="0"/>
              <a:t> </a:t>
            </a:r>
            <a:r>
              <a:rPr lang="de-DE" dirty="0" err="1" smtClean="0"/>
              <a:t>services</a:t>
            </a:r>
            <a:endParaRPr lang="de-DE" dirty="0"/>
          </a:p>
        </p:txBody>
      </p:sp>
      <p:sp>
        <p:nvSpPr>
          <p:cNvPr id="6" name="Ellipse 5"/>
          <p:cNvSpPr/>
          <p:nvPr/>
        </p:nvSpPr>
        <p:spPr>
          <a:xfrm>
            <a:off x="4495800" y="14478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Business </a:t>
            </a:r>
            <a:r>
              <a:rPr lang="de-DE" dirty="0" err="1" smtClean="0"/>
              <a:t>services</a:t>
            </a:r>
            <a:endParaRPr lang="de-DE" dirty="0"/>
          </a:p>
        </p:txBody>
      </p:sp>
      <p:sp>
        <p:nvSpPr>
          <p:cNvPr id="7" name="Ellipse 6"/>
          <p:cNvSpPr/>
          <p:nvPr/>
        </p:nvSpPr>
        <p:spPr>
          <a:xfrm>
            <a:off x="6324600" y="39624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smtClean="0"/>
              <a:t>Financing</a:t>
            </a:r>
            <a:r>
              <a:rPr lang="de-DE" dirty="0" smtClean="0"/>
              <a:t> </a:t>
            </a:r>
            <a:r>
              <a:rPr lang="de-DE" dirty="0" err="1" smtClean="0"/>
              <a:t>and</a:t>
            </a:r>
            <a:r>
              <a:rPr lang="de-DE" dirty="0" smtClean="0"/>
              <a:t> </a:t>
            </a:r>
            <a:r>
              <a:rPr lang="de-DE" dirty="0" err="1" smtClean="0"/>
              <a:t>access</a:t>
            </a:r>
            <a:r>
              <a:rPr lang="de-DE" dirty="0" smtClean="0"/>
              <a:t> </a:t>
            </a:r>
            <a:r>
              <a:rPr lang="de-DE" dirty="0" err="1" smtClean="0"/>
              <a:t>to</a:t>
            </a:r>
            <a:r>
              <a:rPr lang="de-DE" dirty="0" smtClean="0"/>
              <a:t> </a:t>
            </a:r>
            <a:r>
              <a:rPr lang="de-DE" dirty="0" err="1" smtClean="0"/>
              <a:t>finance</a:t>
            </a:r>
            <a:endParaRPr lang="de-DE" dirty="0"/>
          </a:p>
        </p:txBody>
      </p:sp>
      <p:sp>
        <p:nvSpPr>
          <p:cNvPr id="8" name="Ellipse 7"/>
          <p:cNvSpPr/>
          <p:nvPr/>
        </p:nvSpPr>
        <p:spPr>
          <a:xfrm>
            <a:off x="762000" y="46482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People </a:t>
            </a:r>
            <a:r>
              <a:rPr lang="de-DE" dirty="0" err="1" smtClean="0"/>
              <a:t>connectivity</a:t>
            </a:r>
            <a:r>
              <a:rPr lang="de-DE" dirty="0" smtClean="0"/>
              <a:t> </a:t>
            </a:r>
            <a:r>
              <a:rPr lang="de-DE" dirty="0" err="1" smtClean="0"/>
              <a:t>and</a:t>
            </a:r>
            <a:r>
              <a:rPr lang="de-DE" dirty="0" smtClean="0"/>
              <a:t> </a:t>
            </a:r>
            <a:r>
              <a:rPr lang="de-DE" dirty="0" err="1" smtClean="0"/>
              <a:t>networking</a:t>
            </a:r>
            <a:endParaRPr lang="de-DE" dirty="0"/>
          </a:p>
        </p:txBody>
      </p:sp>
      <p:sp>
        <p:nvSpPr>
          <p:cNvPr id="9" name="Ellipse 8"/>
          <p:cNvSpPr/>
          <p:nvPr/>
        </p:nvSpPr>
        <p:spPr>
          <a:xfrm>
            <a:off x="4267200" y="48768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Education </a:t>
            </a:r>
            <a:r>
              <a:rPr lang="de-DE" dirty="0" err="1" smtClean="0"/>
              <a:t>and</a:t>
            </a:r>
            <a:r>
              <a:rPr lang="de-DE" dirty="0" smtClean="0"/>
              <a:t> </a:t>
            </a:r>
            <a:r>
              <a:rPr lang="de-DE" dirty="0" err="1" smtClean="0"/>
              <a:t>access</a:t>
            </a:r>
            <a:r>
              <a:rPr lang="de-DE" dirty="0" smtClean="0"/>
              <a:t> </a:t>
            </a:r>
            <a:r>
              <a:rPr lang="de-DE" dirty="0" err="1" smtClean="0"/>
              <a:t>to</a:t>
            </a:r>
            <a:r>
              <a:rPr lang="de-DE" dirty="0" smtClean="0"/>
              <a:t> </a:t>
            </a:r>
            <a:r>
              <a:rPr lang="de-DE" dirty="0" err="1" smtClean="0"/>
              <a:t>knowledge</a:t>
            </a:r>
            <a:endParaRPr lang="de-DE" dirty="0"/>
          </a:p>
        </p:txBody>
      </p:sp>
      <p:sp>
        <p:nvSpPr>
          <p:cNvPr id="10" name="Ellipse 9"/>
          <p:cNvSpPr/>
          <p:nvPr/>
        </p:nvSpPr>
        <p:spPr>
          <a:xfrm>
            <a:off x="381000" y="1447800"/>
            <a:ext cx="2520000" cy="900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Brand </a:t>
            </a:r>
            <a:r>
              <a:rPr lang="de-DE" dirty="0" err="1" smtClean="0"/>
              <a:t>building</a:t>
            </a:r>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Service </a:t>
            </a:r>
            <a:r>
              <a:rPr lang="de-DE" b="1" dirty="0" err="1" smtClean="0"/>
              <a:t>program</a:t>
            </a:r>
            <a:r>
              <a:rPr lang="de-DE" b="1" dirty="0" smtClean="0"/>
              <a:t> </a:t>
            </a:r>
            <a:r>
              <a:rPr lang="de-DE" b="1" dirty="0" err="1" smtClean="0"/>
              <a:t>for</a:t>
            </a:r>
            <a:r>
              <a:rPr lang="de-DE" b="1" dirty="0" smtClean="0"/>
              <a:t> </a:t>
            </a:r>
            <a:r>
              <a:rPr lang="de-DE" b="1" dirty="0" err="1" smtClean="0"/>
              <a:t>tenants</a:t>
            </a:r>
            <a:endParaRPr lang="de-DE" b="1" dirty="0"/>
          </a:p>
        </p:txBody>
      </p:sp>
      <p:sp>
        <p:nvSpPr>
          <p:cNvPr id="6" name="Inhaltsplatzhalter 2"/>
          <p:cNvSpPr txBox="1">
            <a:spLocks/>
          </p:cNvSpPr>
          <p:nvPr/>
        </p:nvSpPr>
        <p:spPr>
          <a:xfrm>
            <a:off x="609600" y="1524001"/>
            <a:ext cx="8229600" cy="1752599"/>
          </a:xfrm>
          <a:prstGeom prst="rect">
            <a:avLst/>
          </a:prstGeom>
        </p:spPr>
        <p:txBody>
          <a:bodyPr numCol="1">
            <a:normAutofit fontScale="85000" lnSpcReduction="10000"/>
          </a:bodyPr>
          <a:lstStyle/>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To develop service program in accordance with the BIs/STPs type and mission, and the structure of their tenants </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To improve the delivery of service program to ensure strong impact and sustainability </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To improve the capacity of BIs/STPs staff for implementation of service program</a:t>
            </a:r>
          </a:p>
        </p:txBody>
      </p:sp>
      <p:sp>
        <p:nvSpPr>
          <p:cNvPr id="5" name="Rechteck 4"/>
          <p:cNvSpPr/>
          <p:nvPr/>
        </p:nvSpPr>
        <p:spPr>
          <a:xfrm>
            <a:off x="457200" y="3581400"/>
            <a:ext cx="8305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sz="1600" b="1" dirty="0" smtClean="0">
                <a:solidFill>
                  <a:schemeClr val="tx1"/>
                </a:solidFill>
              </a:rPr>
              <a:t>What is a business incubator?</a:t>
            </a:r>
          </a:p>
          <a:p>
            <a:pPr>
              <a:spcAft>
                <a:spcPts val="0"/>
              </a:spcAft>
              <a:buFont typeface="Arial" pitchFamily="34" charset="0"/>
              <a:buChar char="•"/>
            </a:pPr>
            <a:r>
              <a:rPr lang="en-US" sz="1600" b="1" dirty="0" smtClean="0">
                <a:solidFill>
                  <a:schemeClr val="tx1"/>
                </a:solidFill>
              </a:rPr>
              <a:t> A facility is not enough</a:t>
            </a:r>
          </a:p>
          <a:p>
            <a:pPr>
              <a:spcAft>
                <a:spcPts val="0"/>
              </a:spcAft>
              <a:buFont typeface="Arial" pitchFamily="34" charset="0"/>
              <a:buChar char="•"/>
            </a:pPr>
            <a:r>
              <a:rPr lang="en-US" sz="1600" b="1" dirty="0" smtClean="0">
                <a:solidFill>
                  <a:schemeClr val="tx1"/>
                </a:solidFill>
              </a:rPr>
              <a:t>A facility with below market rent is not recommended</a:t>
            </a:r>
          </a:p>
          <a:p>
            <a:pPr>
              <a:spcAft>
                <a:spcPts val="0"/>
              </a:spcAft>
              <a:buFont typeface="Arial" pitchFamily="34" charset="0"/>
              <a:buChar char="•"/>
            </a:pPr>
            <a:r>
              <a:rPr lang="en-US" sz="1600" b="1" dirty="0" smtClean="0">
                <a:solidFill>
                  <a:schemeClr val="tx1"/>
                </a:solidFill>
              </a:rPr>
              <a:t> A facility offering just shared office practice services and equipment is not enough</a:t>
            </a:r>
          </a:p>
          <a:p>
            <a:pPr>
              <a:spcAft>
                <a:spcPts val="0"/>
              </a:spcAft>
              <a:buFont typeface="Arial" pitchFamily="34" charset="0"/>
              <a:buChar char="•"/>
            </a:pPr>
            <a:r>
              <a:rPr lang="en-US" sz="1600" b="1" dirty="0" smtClean="0">
                <a:solidFill>
                  <a:schemeClr val="tx1"/>
                </a:solidFill>
              </a:rPr>
              <a:t> A facility offering management assistance services via referral to other service organizations is not enough</a:t>
            </a:r>
          </a:p>
          <a:p>
            <a:pPr>
              <a:spcAft>
                <a:spcPts val="0"/>
              </a:spcAft>
              <a:buFont typeface="Arial" pitchFamily="34" charset="0"/>
              <a:buChar char="•"/>
            </a:pPr>
            <a:r>
              <a:rPr lang="en-US" sz="1600" b="1" dirty="0" smtClean="0">
                <a:solidFill>
                  <a:schemeClr val="tx1"/>
                </a:solidFill>
              </a:rPr>
              <a:t> A facility with a list of tangible office practice services, management assistance and technical services is beginning to warrant the label “business incubator”</a:t>
            </a:r>
          </a:p>
        </p:txBody>
      </p:sp>
      <p:sp>
        <p:nvSpPr>
          <p:cNvPr id="7" name="Pfeil nach unten 6"/>
          <p:cNvSpPr/>
          <p:nvPr/>
        </p:nvSpPr>
        <p:spPr>
          <a:xfrm>
            <a:off x="4000500" y="28956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Goals </a:t>
            </a:r>
            <a:r>
              <a:rPr lang="de-DE" b="1" dirty="0" err="1" smtClean="0"/>
              <a:t>and</a:t>
            </a:r>
            <a:r>
              <a:rPr lang="de-DE" b="1" dirty="0" smtClean="0"/>
              <a:t> </a:t>
            </a:r>
            <a:r>
              <a:rPr lang="de-DE" b="1" dirty="0" err="1" smtClean="0"/>
              <a:t>support</a:t>
            </a:r>
            <a:r>
              <a:rPr lang="de-DE" b="1" dirty="0" smtClean="0"/>
              <a:t> </a:t>
            </a:r>
            <a:r>
              <a:rPr lang="de-DE" b="1" dirty="0" err="1" smtClean="0"/>
              <a:t>actions</a:t>
            </a:r>
            <a:endParaRPr lang="de-DE" b="1"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Pressures on </a:t>
            </a:r>
            <a:r>
              <a:rPr lang="de-DE" b="1" dirty="0" err="1" smtClean="0"/>
              <a:t>universities</a:t>
            </a:r>
            <a:endParaRPr lang="de-DE" b="1"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7942638" y="5672665"/>
            <a:ext cx="1112805" cy="246221"/>
          </a:xfrm>
          <a:prstGeom prst="rect">
            <a:avLst/>
          </a:prstGeom>
          <a:noFill/>
        </p:spPr>
        <p:txBody>
          <a:bodyPr wrap="none" rtlCol="0">
            <a:spAutoFit/>
          </a:bodyPr>
          <a:lstStyle/>
          <a:p>
            <a:pPr algn="r"/>
            <a:r>
              <a:rPr lang="de-DE" sz="1000" dirty="0" smtClean="0"/>
              <a:t>Schofield (2012)</a:t>
            </a:r>
            <a:endParaRPr lang="de-DE"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a:xfrm>
            <a:off x="685800" y="228600"/>
            <a:ext cx="5715000" cy="1143000"/>
          </a:xfrm>
        </p:spPr>
        <p:txBody>
          <a:bodyPr/>
          <a:lstStyle/>
          <a:p>
            <a:r>
              <a:rPr lang="en-GB" sz="2800" b="1" dirty="0" smtClean="0"/>
              <a:t>TuTech Innovation GmbH: Technology Transfer</a:t>
            </a:r>
            <a:endParaRPr lang="de-DE" b="1" dirty="0"/>
          </a:p>
        </p:txBody>
      </p:sp>
      <p:graphicFrame>
        <p:nvGraphicFramePr>
          <p:cNvPr id="302082" name="Object 2"/>
          <p:cNvGraphicFramePr>
            <a:graphicFrameLocks noChangeAspect="1"/>
          </p:cNvGraphicFramePr>
          <p:nvPr/>
        </p:nvGraphicFramePr>
        <p:xfrm>
          <a:off x="2054525" y="1319463"/>
          <a:ext cx="5180162" cy="5123949"/>
        </p:xfrm>
        <a:graphic>
          <a:graphicData uri="http://schemas.openxmlformats.org/presentationml/2006/ole">
            <p:oleObj spid="_x0000_s2050" r:id="rId4" imgW="4095720" imgH="4400640" progId="">
              <p:embed/>
            </p:oleObj>
          </a:graphicData>
        </a:graphic>
      </p:graphicFrame>
      <p:sp>
        <p:nvSpPr>
          <p:cNvPr id="302084" name="AutoShape 4"/>
          <p:cNvSpPr>
            <a:spLocks noChangeArrowheads="1"/>
          </p:cNvSpPr>
          <p:nvPr/>
        </p:nvSpPr>
        <p:spPr bwMode="auto">
          <a:xfrm>
            <a:off x="4016534" y="1693684"/>
            <a:ext cx="3129951" cy="318837"/>
          </a:xfrm>
          <a:prstGeom prst="roundRect">
            <a:avLst>
              <a:gd name="adj" fmla="val 468"/>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85" name="Text Box 5"/>
          <p:cNvSpPr txBox="1">
            <a:spLocks noChangeArrowheads="1"/>
          </p:cNvSpPr>
          <p:nvPr/>
        </p:nvSpPr>
        <p:spPr bwMode="auto">
          <a:xfrm>
            <a:off x="4462733" y="1524000"/>
            <a:ext cx="3431476" cy="346217"/>
          </a:xfrm>
          <a:prstGeom prst="rect">
            <a:avLst/>
          </a:prstGeom>
          <a:noFill/>
          <a:ln w="9525">
            <a:noFill/>
            <a:miter lim="800000"/>
            <a:headEnd/>
            <a:tailEnd/>
          </a:ln>
        </p:spPr>
        <p:txBody>
          <a:bodyPr wrap="none" lIns="83070" tIns="43196" rIns="83070" bIns="43196">
            <a:spAutoFit/>
          </a:bodyPr>
          <a:lstStyle/>
          <a:p>
            <a:pP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Management of R&amp;D-Projects</a:t>
            </a:r>
          </a:p>
        </p:txBody>
      </p:sp>
      <p:sp>
        <p:nvSpPr>
          <p:cNvPr id="302086" name="AutoShape 6"/>
          <p:cNvSpPr>
            <a:spLocks noChangeArrowheads="1"/>
          </p:cNvSpPr>
          <p:nvPr/>
        </p:nvSpPr>
        <p:spPr bwMode="auto">
          <a:xfrm>
            <a:off x="3407121" y="2060910"/>
            <a:ext cx="2280249" cy="260182"/>
          </a:xfrm>
          <a:prstGeom prst="roundRect">
            <a:avLst>
              <a:gd name="adj" fmla="val 579"/>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87" name="Text Box 7"/>
          <p:cNvSpPr txBox="1">
            <a:spLocks noChangeArrowheads="1"/>
          </p:cNvSpPr>
          <p:nvPr/>
        </p:nvSpPr>
        <p:spPr bwMode="auto">
          <a:xfrm>
            <a:off x="3375349" y="1976689"/>
            <a:ext cx="2658829" cy="346217"/>
          </a:xfrm>
          <a:prstGeom prst="rect">
            <a:avLst/>
          </a:prstGeom>
          <a:noFill/>
          <a:ln w="9525">
            <a:noFill/>
            <a:miter lim="800000"/>
            <a:headEnd/>
            <a:tailEnd/>
          </a:ln>
        </p:spPr>
        <p:txBody>
          <a:bodyPr wrap="none" lIns="83070" tIns="43196" rIns="83070" bIns="43196">
            <a:spAutoFit/>
          </a:bodyPr>
          <a:lstStyle/>
          <a:p>
            <a:pPr algn="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Technology Consulting</a:t>
            </a:r>
          </a:p>
        </p:txBody>
      </p:sp>
      <p:sp>
        <p:nvSpPr>
          <p:cNvPr id="302088" name="AutoShape 8"/>
          <p:cNvSpPr>
            <a:spLocks noChangeArrowheads="1"/>
          </p:cNvSpPr>
          <p:nvPr/>
        </p:nvSpPr>
        <p:spPr bwMode="auto">
          <a:xfrm>
            <a:off x="3021120" y="2469983"/>
            <a:ext cx="4237008" cy="347411"/>
          </a:xfrm>
          <a:prstGeom prst="roundRect">
            <a:avLst>
              <a:gd name="adj" fmla="val 431"/>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89" name="Text Box 9"/>
          <p:cNvSpPr txBox="1">
            <a:spLocks noChangeArrowheads="1"/>
          </p:cNvSpPr>
          <p:nvPr/>
        </p:nvSpPr>
        <p:spPr bwMode="auto">
          <a:xfrm>
            <a:off x="3083944" y="2369219"/>
            <a:ext cx="6026989" cy="623216"/>
          </a:xfrm>
          <a:prstGeom prst="rect">
            <a:avLst/>
          </a:prstGeom>
          <a:noFill/>
          <a:ln w="9525">
            <a:noFill/>
            <a:miter lim="800000"/>
            <a:headEnd/>
            <a:tailEnd/>
          </a:ln>
        </p:spPr>
        <p:txBody>
          <a:bodyPr lIns="83070" tIns="43196" rIns="83070" bIns="43196">
            <a:spAutoFit/>
          </a:bodyPr>
          <a:lstStyle/>
          <a:p>
            <a:pP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EU-Office (IRC) and Management of EU</a:t>
            </a:r>
          </a:p>
          <a:p>
            <a:pPr>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R&amp;D- projects</a:t>
            </a:r>
          </a:p>
        </p:txBody>
      </p:sp>
      <p:sp>
        <p:nvSpPr>
          <p:cNvPr id="302090" name="AutoShape 10"/>
          <p:cNvSpPr>
            <a:spLocks noChangeArrowheads="1"/>
          </p:cNvSpPr>
          <p:nvPr/>
        </p:nvSpPr>
        <p:spPr bwMode="auto">
          <a:xfrm>
            <a:off x="2714632" y="3015916"/>
            <a:ext cx="2412521" cy="260183"/>
          </a:xfrm>
          <a:prstGeom prst="roundRect">
            <a:avLst>
              <a:gd name="adj" fmla="val 579"/>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91" name="Text Box 11"/>
          <p:cNvSpPr txBox="1">
            <a:spLocks noChangeArrowheads="1"/>
          </p:cNvSpPr>
          <p:nvPr/>
        </p:nvSpPr>
        <p:spPr bwMode="auto">
          <a:xfrm>
            <a:off x="2955985" y="3027947"/>
            <a:ext cx="4326148" cy="344404"/>
          </a:xfrm>
          <a:prstGeom prst="rect">
            <a:avLst/>
          </a:prstGeom>
          <a:noFill/>
          <a:ln w="9525">
            <a:noFill/>
            <a:miter lim="800000"/>
            <a:headEnd/>
            <a:tailEnd/>
          </a:ln>
        </p:spPr>
        <p:txBody>
          <a:bodyPr lIns="83070" tIns="43196" rIns="83070" bIns="43196">
            <a:spAutoFit/>
          </a:bodyPr>
          <a:lstStyle/>
          <a:p>
            <a:pP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Continuing Education programmes</a:t>
            </a:r>
          </a:p>
        </p:txBody>
      </p:sp>
      <p:sp>
        <p:nvSpPr>
          <p:cNvPr id="302092" name="AutoShape 12"/>
          <p:cNvSpPr>
            <a:spLocks noChangeArrowheads="1"/>
          </p:cNvSpPr>
          <p:nvPr/>
        </p:nvSpPr>
        <p:spPr bwMode="auto">
          <a:xfrm>
            <a:off x="2505724" y="3561850"/>
            <a:ext cx="2932981" cy="260182"/>
          </a:xfrm>
          <a:prstGeom prst="roundRect">
            <a:avLst>
              <a:gd name="adj" fmla="val 579"/>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93" name="Text Box 13"/>
          <p:cNvSpPr txBox="1">
            <a:spLocks noChangeArrowheads="1"/>
          </p:cNvSpPr>
          <p:nvPr/>
        </p:nvSpPr>
        <p:spPr bwMode="auto">
          <a:xfrm>
            <a:off x="2558428" y="3533274"/>
            <a:ext cx="3484376" cy="346217"/>
          </a:xfrm>
          <a:prstGeom prst="rect">
            <a:avLst/>
          </a:prstGeom>
          <a:noFill/>
          <a:ln w="9525">
            <a:noFill/>
            <a:miter lim="800000"/>
            <a:headEnd/>
            <a:tailEnd/>
          </a:ln>
        </p:spPr>
        <p:txBody>
          <a:bodyPr wrap="none" lIns="83070" tIns="43196" rIns="83070" bIns="43196">
            <a:spAutoFit/>
          </a:bodyPr>
          <a:lstStyle/>
          <a:p>
            <a:pPr algn="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Fair- and Convention  -Service</a:t>
            </a:r>
          </a:p>
        </p:txBody>
      </p:sp>
      <p:sp>
        <p:nvSpPr>
          <p:cNvPr id="302094" name="AutoShape 14"/>
          <p:cNvSpPr>
            <a:spLocks noChangeArrowheads="1"/>
          </p:cNvSpPr>
          <p:nvPr/>
        </p:nvSpPr>
        <p:spPr bwMode="auto">
          <a:xfrm>
            <a:off x="2550544" y="4175460"/>
            <a:ext cx="4041476" cy="404561"/>
          </a:xfrm>
          <a:prstGeom prst="roundRect">
            <a:avLst>
              <a:gd name="adj" fmla="val 370"/>
            </a:avLst>
          </a:prstGeom>
          <a:solidFill>
            <a:srgbClr val="FFFFFF"/>
          </a:solidFill>
          <a:ln w="9525">
            <a:noFill/>
            <a:round/>
            <a:headEnd/>
            <a:tailEnd/>
          </a:ln>
        </p:spPr>
        <p:txBody>
          <a:bodyPr wrap="none" lIns="84399" tIns="42200" rIns="84399" bIns="42200" anchor="ctr"/>
          <a:lstStyle/>
          <a:p>
            <a:endParaRPr lang="de-DE">
              <a:latin typeface="Tahoma" pitchFamily="34" charset="0"/>
              <a:ea typeface="Tahoma" pitchFamily="34" charset="0"/>
              <a:cs typeface="Tahoma" pitchFamily="34" charset="0"/>
            </a:endParaRPr>
          </a:p>
        </p:txBody>
      </p:sp>
      <p:sp>
        <p:nvSpPr>
          <p:cNvPr id="302095" name="Text Box 15"/>
          <p:cNvSpPr txBox="1">
            <a:spLocks noChangeArrowheads="1"/>
          </p:cNvSpPr>
          <p:nvPr/>
        </p:nvSpPr>
        <p:spPr bwMode="auto">
          <a:xfrm>
            <a:off x="2941608" y="4050632"/>
            <a:ext cx="4183811" cy="346859"/>
          </a:xfrm>
          <a:prstGeom prst="rect">
            <a:avLst/>
          </a:prstGeom>
          <a:noFill/>
          <a:ln w="9525">
            <a:noFill/>
            <a:miter lim="800000"/>
            <a:headEnd/>
            <a:tailEnd/>
          </a:ln>
        </p:spPr>
        <p:txBody>
          <a:bodyPr lIns="83070" tIns="43196" rIns="83070" bIns="43196">
            <a:spAutoFit/>
          </a:bodyPr>
          <a:lstStyle/>
          <a:p>
            <a:pPr>
              <a:lnSpc>
                <a:spcPct val="99000"/>
              </a:lnSpc>
              <a:buClr>
                <a:srgbClr val="000000"/>
              </a:buClr>
              <a:tabLst>
                <a:tab pos="0" algn="l"/>
                <a:tab pos="843991" algn="l"/>
                <a:tab pos="1687982" algn="l"/>
                <a:tab pos="2531974" algn="l"/>
                <a:tab pos="3375965" algn="l"/>
                <a:tab pos="4219956" algn="l"/>
                <a:tab pos="5063947" algn="l"/>
                <a:tab pos="5907938" algn="l"/>
                <a:tab pos="6751930" algn="l"/>
                <a:tab pos="7595921" algn="l"/>
                <a:tab pos="8439912" algn="l"/>
                <a:tab pos="9283903" algn="l"/>
              </a:tabLst>
            </a:pPr>
            <a:r>
              <a:rPr lang="en-GB" sz="1700" b="1" dirty="0">
                <a:latin typeface="Tahoma" pitchFamily="34" charset="0"/>
                <a:ea typeface="Tahoma" pitchFamily="34" charset="0"/>
                <a:cs typeface="Tahoma" pitchFamily="34" charset="0"/>
              </a:rPr>
              <a:t>Coaching of Spin offs, start ups</a:t>
            </a:r>
          </a:p>
        </p:txBody>
      </p:sp>
      <p:sp>
        <p:nvSpPr>
          <p:cNvPr id="302096" name="Text Box 16"/>
          <p:cNvSpPr txBox="1">
            <a:spLocks noChangeArrowheads="1"/>
          </p:cNvSpPr>
          <p:nvPr/>
        </p:nvSpPr>
        <p:spPr bwMode="auto">
          <a:xfrm>
            <a:off x="345057" y="1295400"/>
            <a:ext cx="1696528" cy="5055816"/>
          </a:xfrm>
          <a:prstGeom prst="rect">
            <a:avLst/>
          </a:prstGeom>
          <a:noFill/>
          <a:ln w="9525">
            <a:noFill/>
            <a:miter lim="800000"/>
            <a:headEnd/>
            <a:tailEnd/>
          </a:ln>
          <a:effectLst/>
        </p:spPr>
        <p:txBody>
          <a:bodyPr lIns="84399" tIns="42200" rIns="84399" bIns="42200">
            <a:spAutoFit/>
          </a:bodyPr>
          <a:lstStyle/>
          <a:p>
            <a:pPr algn="l"/>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the</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first</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outsourced</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university</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driven</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company</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for</a:t>
            </a:r>
            <a:r>
              <a:rPr lang="de-DE" sz="1800" b="1" dirty="0">
                <a:latin typeface="Tahoma" pitchFamily="34" charset="0"/>
                <a:ea typeface="Tahoma" pitchFamily="34" charset="0"/>
                <a:cs typeface="Tahoma" pitchFamily="34" charset="0"/>
              </a:rPr>
              <a:t> </a:t>
            </a:r>
            <a:r>
              <a:rPr lang="de-DE" sz="1800" b="1" dirty="0" err="1" smtClean="0">
                <a:latin typeface="Tahoma" pitchFamily="34" charset="0"/>
                <a:ea typeface="Tahoma" pitchFamily="34" charset="0"/>
                <a:cs typeface="Tahoma" pitchFamily="34" charset="0"/>
              </a:rPr>
              <a:t>TechTransfer</a:t>
            </a:r>
            <a:endParaRPr lang="de-DE" sz="1800" b="1" dirty="0">
              <a:latin typeface="Tahoma" pitchFamily="34" charset="0"/>
              <a:ea typeface="Tahoma" pitchFamily="34" charset="0"/>
              <a:cs typeface="Tahoma" pitchFamily="34" charset="0"/>
            </a:endParaRPr>
          </a:p>
          <a:p>
            <a:pPr algn="l"/>
            <a:endParaRPr lang="de-DE" sz="1800" b="1" dirty="0">
              <a:latin typeface="Tahoma" pitchFamily="34" charset="0"/>
              <a:ea typeface="Tahoma" pitchFamily="34" charset="0"/>
              <a:cs typeface="Tahoma" pitchFamily="34" charset="0"/>
            </a:endParaRPr>
          </a:p>
          <a:p>
            <a:pPr algn="l"/>
            <a:r>
              <a:rPr lang="de-DE" sz="1800" b="1" dirty="0">
                <a:latin typeface="Tahoma" pitchFamily="34" charset="0"/>
                <a:ea typeface="Tahoma" pitchFamily="34" charset="0"/>
                <a:cs typeface="Tahoma" pitchFamily="34" charset="0"/>
              </a:rPr>
              <a:t>... Best Practice </a:t>
            </a:r>
            <a:r>
              <a:rPr lang="de-DE" sz="1800" b="1" dirty="0" err="1">
                <a:latin typeface="Tahoma" pitchFamily="34" charset="0"/>
                <a:ea typeface="Tahoma" pitchFamily="34" charset="0"/>
                <a:cs typeface="Tahoma" pitchFamily="34" charset="0"/>
              </a:rPr>
              <a:t>Example</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for</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many</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other</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universities</a:t>
            </a:r>
            <a:r>
              <a:rPr lang="de-DE" sz="1800" b="1" dirty="0">
                <a:latin typeface="Tahoma" pitchFamily="34" charset="0"/>
                <a:ea typeface="Tahoma" pitchFamily="34" charset="0"/>
                <a:cs typeface="Tahoma" pitchFamily="34" charset="0"/>
              </a:rPr>
              <a:t> in Germany</a:t>
            </a:r>
          </a:p>
          <a:p>
            <a:pPr algn="l"/>
            <a:endParaRPr lang="de-DE" sz="1800" b="1" dirty="0">
              <a:latin typeface="Tahoma" pitchFamily="34" charset="0"/>
              <a:ea typeface="Tahoma" pitchFamily="34" charset="0"/>
              <a:cs typeface="Tahoma" pitchFamily="34" charset="0"/>
            </a:endParaRPr>
          </a:p>
          <a:p>
            <a:pPr algn="l"/>
            <a:endParaRPr lang="de-DE" sz="1700" b="1" dirty="0">
              <a:latin typeface="Tahoma" pitchFamily="34" charset="0"/>
              <a:ea typeface="Tahoma" pitchFamily="34" charset="0"/>
              <a:cs typeface="Tahoma" pitchFamily="34" charset="0"/>
            </a:endParaRPr>
          </a:p>
          <a:p>
            <a:pPr algn="l"/>
            <a:r>
              <a:rPr lang="de-DE" sz="1800" b="1" dirty="0">
                <a:latin typeface="Tahoma" pitchFamily="34" charset="0"/>
                <a:ea typeface="Tahoma" pitchFamily="34" charset="0"/>
                <a:cs typeface="Tahoma" pitchFamily="34" charset="0"/>
              </a:rPr>
              <a:t>TUHH </a:t>
            </a:r>
            <a:r>
              <a:rPr lang="de-DE" sz="1800" b="1" dirty="0" err="1">
                <a:latin typeface="Tahoma" pitchFamily="34" charset="0"/>
                <a:ea typeface="Tahoma" pitchFamily="34" charset="0"/>
                <a:cs typeface="Tahoma" pitchFamily="34" charset="0"/>
              </a:rPr>
              <a:t>owns</a:t>
            </a:r>
            <a:r>
              <a:rPr lang="de-DE" sz="1800" b="1" dirty="0">
                <a:latin typeface="Tahoma" pitchFamily="34" charset="0"/>
                <a:ea typeface="Tahoma" pitchFamily="34" charset="0"/>
                <a:cs typeface="Tahoma" pitchFamily="34" charset="0"/>
              </a:rPr>
              <a:t> </a:t>
            </a:r>
          </a:p>
          <a:p>
            <a:pPr algn="l"/>
            <a:r>
              <a:rPr lang="de-DE" sz="1800" b="1" dirty="0">
                <a:latin typeface="Tahoma" pitchFamily="34" charset="0"/>
                <a:ea typeface="Tahoma" pitchFamily="34" charset="0"/>
                <a:cs typeface="Tahoma" pitchFamily="34" charset="0"/>
              </a:rPr>
              <a:t>51 % </a:t>
            </a:r>
            <a:r>
              <a:rPr lang="de-DE" sz="1800" b="1" dirty="0" err="1">
                <a:latin typeface="Tahoma" pitchFamily="34" charset="0"/>
                <a:ea typeface="Tahoma" pitchFamily="34" charset="0"/>
                <a:cs typeface="Tahoma" pitchFamily="34" charset="0"/>
              </a:rPr>
              <a:t>of</a:t>
            </a:r>
            <a:endParaRPr lang="de-DE" sz="1800" b="1" dirty="0">
              <a:latin typeface="Tahoma" pitchFamily="34" charset="0"/>
              <a:ea typeface="Tahoma" pitchFamily="34" charset="0"/>
              <a:cs typeface="Tahoma" pitchFamily="34" charset="0"/>
            </a:endParaRPr>
          </a:p>
          <a:p>
            <a:pPr algn="l"/>
            <a:r>
              <a:rPr lang="de-DE" sz="1800" b="1" dirty="0" err="1">
                <a:latin typeface="Tahoma" pitchFamily="34" charset="0"/>
                <a:ea typeface="Tahoma" pitchFamily="34" charset="0"/>
                <a:cs typeface="Tahoma" pitchFamily="34" charset="0"/>
              </a:rPr>
              <a:t>the</a:t>
            </a:r>
            <a:r>
              <a:rPr lang="de-DE" sz="1800" b="1" dirty="0">
                <a:latin typeface="Tahoma" pitchFamily="34" charset="0"/>
                <a:ea typeface="Tahoma" pitchFamily="34" charset="0"/>
                <a:cs typeface="Tahoma" pitchFamily="34" charset="0"/>
              </a:rPr>
              <a:t> </a:t>
            </a:r>
            <a:r>
              <a:rPr lang="de-DE" sz="1800" b="1" dirty="0" err="1">
                <a:latin typeface="Tahoma" pitchFamily="34" charset="0"/>
                <a:ea typeface="Tahoma" pitchFamily="34" charset="0"/>
                <a:cs typeface="Tahoma" pitchFamily="34" charset="0"/>
              </a:rPr>
              <a:t>shares</a:t>
            </a:r>
            <a:endParaRPr lang="de-DE" sz="1800" dirty="0">
              <a:latin typeface="Tahoma" pitchFamily="34" charset="0"/>
              <a:ea typeface="Tahoma" pitchFamily="34" charset="0"/>
              <a:cs typeface="Tahoma" pitchFamily="34" charset="0"/>
            </a:endParaRPr>
          </a:p>
        </p:txBody>
      </p:sp>
      <p:sp>
        <p:nvSpPr>
          <p:cNvPr id="302097" name="Rectangle 17"/>
          <p:cNvSpPr>
            <a:spLocks noChangeArrowheads="1"/>
          </p:cNvSpPr>
          <p:nvPr/>
        </p:nvSpPr>
        <p:spPr bwMode="auto">
          <a:xfrm>
            <a:off x="5486400" y="6204284"/>
            <a:ext cx="1840302" cy="252663"/>
          </a:xfrm>
          <a:prstGeom prst="rect">
            <a:avLst/>
          </a:prstGeom>
          <a:solidFill>
            <a:schemeClr val="bg1"/>
          </a:solidFill>
          <a:ln w="9525">
            <a:noFill/>
            <a:miter lim="800000"/>
            <a:headEnd/>
            <a:tailEnd/>
          </a:ln>
          <a:effectLst/>
        </p:spPr>
        <p:txBody>
          <a:bodyPr wrap="none" lIns="84399" tIns="42200" rIns="84399" bIns="42200" anchor="ctr"/>
          <a:lstStyle/>
          <a:p>
            <a:endParaRPr lang="de-DE">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TuTech Innovation GmbH</a:t>
            </a:r>
            <a:endParaRPr lang="de-DE" b="1" dirty="0"/>
          </a:p>
        </p:txBody>
      </p:sp>
      <p:pic>
        <p:nvPicPr>
          <p:cNvPr id="9218" name="Picture 2"/>
          <p:cNvPicPr>
            <a:picLocks noChangeAspect="1" noChangeArrowheads="1"/>
          </p:cNvPicPr>
          <p:nvPr/>
        </p:nvPicPr>
        <p:blipFill>
          <a:blip r:embed="rId2" cstate="print"/>
          <a:srcRect/>
          <a:stretch>
            <a:fillRect/>
          </a:stretch>
        </p:blipFill>
        <p:spPr bwMode="auto">
          <a:xfrm>
            <a:off x="6915150" y="3038475"/>
            <a:ext cx="1905000" cy="1381125"/>
          </a:xfrm>
          <a:prstGeom prst="rect">
            <a:avLst/>
          </a:prstGeom>
          <a:noFill/>
          <a:ln w="9525">
            <a:noFill/>
            <a:miter lim="800000"/>
            <a:headEnd/>
            <a:tailEnd/>
          </a:ln>
        </p:spPr>
      </p:pic>
      <p:sp>
        <p:nvSpPr>
          <p:cNvPr id="6" name="Inhaltsplatzhalter 2"/>
          <p:cNvSpPr txBox="1">
            <a:spLocks/>
          </p:cNvSpPr>
          <p:nvPr/>
        </p:nvSpPr>
        <p:spPr>
          <a:xfrm>
            <a:off x="609600" y="1524001"/>
            <a:ext cx="8229600" cy="4571999"/>
          </a:xfrm>
          <a:prstGeom prst="rect">
            <a:avLst/>
          </a:prstGeom>
        </p:spPr>
        <p:txBody>
          <a:bodyPr>
            <a:normAutofit/>
          </a:bodyPr>
          <a:lstStyle/>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1992 </a:t>
            </a:r>
            <a:r>
              <a:rPr lang="de-DE" dirty="0" err="1" smtClean="0"/>
              <a:t>founded</a:t>
            </a:r>
            <a:r>
              <a:rPr lang="de-DE" dirty="0" smtClean="0"/>
              <a:t> </a:t>
            </a:r>
            <a:r>
              <a:rPr lang="de-DE" dirty="0" err="1" smtClean="0"/>
              <a:t>as</a:t>
            </a:r>
            <a:r>
              <a:rPr lang="de-DE" dirty="0" smtClean="0"/>
              <a:t> a </a:t>
            </a:r>
            <a:r>
              <a:rPr lang="de-DE" dirty="0" err="1" smtClean="0"/>
              <a:t>first</a:t>
            </a:r>
            <a:r>
              <a:rPr lang="de-DE" dirty="0" smtClean="0"/>
              <a:t> </a:t>
            </a:r>
            <a:r>
              <a:rPr lang="de-DE" dirty="0" err="1" smtClean="0"/>
              <a:t>university</a:t>
            </a:r>
            <a:r>
              <a:rPr lang="de-DE" dirty="0" smtClean="0"/>
              <a:t> </a:t>
            </a:r>
            <a:r>
              <a:rPr lang="de-DE" dirty="0" err="1" smtClean="0"/>
              <a:t>owned</a:t>
            </a:r>
            <a:r>
              <a:rPr lang="de-DE" dirty="0" smtClean="0"/>
              <a:t> </a:t>
            </a:r>
            <a:r>
              <a:rPr lang="de-DE" dirty="0" err="1" smtClean="0"/>
              <a:t>technology</a:t>
            </a:r>
            <a:r>
              <a:rPr lang="de-DE" dirty="0" smtClean="0"/>
              <a:t> </a:t>
            </a:r>
            <a:r>
              <a:rPr lang="de-DE" dirty="0" err="1" smtClean="0"/>
              <a:t>transfer</a:t>
            </a:r>
            <a:r>
              <a:rPr lang="de-DE" dirty="0" smtClean="0"/>
              <a:t> </a:t>
            </a:r>
            <a:r>
              <a:rPr lang="de-DE" dirty="0" err="1" smtClean="0"/>
              <a:t>society</a:t>
            </a:r>
            <a:r>
              <a:rPr lang="de-DE" dirty="0" smtClean="0"/>
              <a:t> in Germany</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Partners: 51% TUHH, 49% Free </a:t>
            </a:r>
            <a:r>
              <a:rPr lang="de-DE" dirty="0" err="1" smtClean="0"/>
              <a:t>and</a:t>
            </a:r>
            <a:r>
              <a:rPr lang="de-DE" dirty="0" smtClean="0"/>
              <a:t> </a:t>
            </a:r>
            <a:r>
              <a:rPr lang="de-DE" dirty="0" err="1" smtClean="0"/>
              <a:t>Hanseatic</a:t>
            </a:r>
            <a:r>
              <a:rPr lang="de-DE" dirty="0" smtClean="0"/>
              <a:t> City </a:t>
            </a:r>
            <a:r>
              <a:rPr lang="de-DE" dirty="0" err="1" smtClean="0"/>
              <a:t>of</a:t>
            </a:r>
            <a:r>
              <a:rPr lang="de-DE" dirty="0" smtClean="0"/>
              <a:t> Hamburg</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Industrial </a:t>
            </a:r>
            <a:r>
              <a:rPr lang="de-DE" dirty="0" err="1" smtClean="0"/>
              <a:t>research</a:t>
            </a:r>
            <a:r>
              <a:rPr lang="de-DE" dirty="0" smtClean="0"/>
              <a:t> </a:t>
            </a:r>
            <a:r>
              <a:rPr lang="de-DE" dirty="0" err="1" smtClean="0"/>
              <a:t>and</a:t>
            </a:r>
            <a:r>
              <a:rPr lang="de-DE" dirty="0" smtClean="0"/>
              <a:t> </a:t>
            </a:r>
            <a:r>
              <a:rPr lang="de-DE" dirty="0" err="1" smtClean="0"/>
              <a:t>cooperations</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Technology </a:t>
            </a:r>
            <a:r>
              <a:rPr lang="de-DE" dirty="0" err="1" smtClean="0"/>
              <a:t>consulting</a:t>
            </a:r>
            <a:r>
              <a:rPr lang="de-DE" dirty="0" smtClean="0"/>
              <a:t> </a:t>
            </a:r>
            <a:r>
              <a:rPr lang="de-DE" dirty="0" err="1" smtClean="0"/>
              <a:t>and</a:t>
            </a:r>
            <a:r>
              <a:rPr lang="de-DE" dirty="0" smtClean="0"/>
              <a:t> </a:t>
            </a:r>
            <a:r>
              <a:rPr lang="de-DE" dirty="0" err="1" smtClean="0"/>
              <a:t>contacting</a:t>
            </a:r>
            <a:r>
              <a:rPr lang="de-DE" dirty="0" smtClean="0"/>
              <a:t> </a:t>
            </a:r>
            <a:r>
              <a:rPr lang="de-DE" dirty="0" err="1" smtClean="0"/>
              <a:t>point</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Cluster </a:t>
            </a:r>
            <a:r>
              <a:rPr lang="de-DE" dirty="0" err="1" smtClean="0"/>
              <a:t>and</a:t>
            </a:r>
            <a:r>
              <a:rPr lang="de-DE" dirty="0" smtClean="0"/>
              <a:t> </a:t>
            </a:r>
            <a:r>
              <a:rPr lang="de-DE" dirty="0" err="1" smtClean="0"/>
              <a:t>joint</a:t>
            </a:r>
            <a:r>
              <a:rPr lang="de-DE" dirty="0" smtClean="0"/>
              <a:t> </a:t>
            </a:r>
            <a:r>
              <a:rPr lang="de-DE" dirty="0" err="1" smtClean="0"/>
              <a:t>research</a:t>
            </a:r>
            <a:r>
              <a:rPr lang="de-DE" dirty="0" smtClean="0"/>
              <a:t> </a:t>
            </a:r>
            <a:r>
              <a:rPr lang="de-DE" dirty="0" err="1" smtClean="0"/>
              <a:t>projects</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err="1" smtClean="0"/>
              <a:t>Funding</a:t>
            </a:r>
            <a:r>
              <a:rPr lang="de-DE" dirty="0" smtClean="0"/>
              <a:t> </a:t>
            </a:r>
            <a:r>
              <a:rPr lang="de-DE" dirty="0" err="1" smtClean="0"/>
              <a:t>consulting</a:t>
            </a:r>
            <a:r>
              <a:rPr lang="de-DE" dirty="0" smtClean="0"/>
              <a:t> </a:t>
            </a:r>
            <a:r>
              <a:rPr lang="de-DE" dirty="0" err="1" smtClean="0"/>
              <a:t>and</a:t>
            </a:r>
            <a:r>
              <a:rPr lang="de-DE" dirty="0" smtClean="0"/>
              <a:t> </a:t>
            </a:r>
            <a:r>
              <a:rPr lang="de-DE" dirty="0" err="1" smtClean="0"/>
              <a:t>research</a:t>
            </a:r>
            <a:r>
              <a:rPr lang="de-DE" dirty="0" smtClean="0"/>
              <a:t> </a:t>
            </a:r>
            <a:r>
              <a:rPr lang="de-DE" dirty="0" err="1" smtClean="0"/>
              <a:t>proposal</a:t>
            </a:r>
            <a:r>
              <a:rPr lang="de-DE" dirty="0" smtClean="0"/>
              <a:t> </a:t>
            </a:r>
            <a:r>
              <a:rPr lang="de-DE" dirty="0" err="1" smtClean="0"/>
              <a:t>supporting</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Competence Center </a:t>
            </a:r>
            <a:r>
              <a:rPr lang="de-DE" dirty="0" err="1" smtClean="0"/>
              <a:t>Entrepreneurship</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Patenting </a:t>
            </a:r>
            <a:r>
              <a:rPr lang="de-DE" dirty="0" err="1" smtClean="0"/>
              <a:t>and</a:t>
            </a:r>
            <a:r>
              <a:rPr lang="de-DE" dirty="0" smtClean="0"/>
              <a:t> Licensing </a:t>
            </a:r>
            <a:r>
              <a:rPr lang="de-DE" dirty="0" err="1" smtClean="0"/>
              <a:t>for</a:t>
            </a:r>
            <a:r>
              <a:rPr lang="de-DE" dirty="0" smtClean="0"/>
              <a:t> Hamburg </a:t>
            </a:r>
            <a:r>
              <a:rPr lang="de-DE" dirty="0" err="1" smtClean="0"/>
              <a:t>higher</a:t>
            </a:r>
            <a:r>
              <a:rPr lang="de-DE" dirty="0" smtClean="0"/>
              <a:t> </a:t>
            </a:r>
            <a:r>
              <a:rPr lang="de-DE" dirty="0" err="1" smtClean="0"/>
              <a:t>education</a:t>
            </a:r>
            <a:r>
              <a:rPr lang="de-DE" dirty="0" smtClean="0"/>
              <a:t> </a:t>
            </a:r>
            <a:r>
              <a:rPr lang="de-DE" dirty="0" err="1" smtClean="0"/>
              <a:t>institutions</a:t>
            </a:r>
            <a:r>
              <a:rPr lang="de-DE" dirty="0" smtClean="0"/>
              <a:t>.</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Skills </a:t>
            </a:r>
            <a:r>
              <a:rPr lang="de-DE" b="1" dirty="0" err="1" smtClean="0"/>
              <a:t>and</a:t>
            </a:r>
            <a:r>
              <a:rPr lang="de-DE" b="1" dirty="0" smtClean="0"/>
              <a:t> </a:t>
            </a:r>
            <a:r>
              <a:rPr lang="de-DE" b="1" dirty="0" err="1" smtClean="0"/>
              <a:t>services</a:t>
            </a:r>
            <a:endParaRPr lang="de-DE" b="1" dirty="0"/>
          </a:p>
        </p:txBody>
      </p:sp>
      <p:grpSp>
        <p:nvGrpSpPr>
          <p:cNvPr id="7" name="Gruppieren 6"/>
          <p:cNvGrpSpPr/>
          <p:nvPr/>
        </p:nvGrpSpPr>
        <p:grpSpPr>
          <a:xfrm>
            <a:off x="2514600" y="1600200"/>
            <a:ext cx="4025427" cy="1143000"/>
            <a:chOff x="1828800" y="1371600"/>
            <a:chExt cx="5612454" cy="1800000"/>
          </a:xfrm>
        </p:grpSpPr>
        <p:pic>
          <p:nvPicPr>
            <p:cNvPr id="73732" name="Picture 4" descr="http://tutech.de/image.php/LogoHI-2011-08-14"/>
            <p:cNvPicPr>
              <a:picLocks noChangeAspect="1" noChangeArrowheads="1"/>
            </p:cNvPicPr>
            <p:nvPr/>
          </p:nvPicPr>
          <p:blipFill>
            <a:blip r:embed="rId2" cstate="print"/>
            <a:srcRect/>
            <a:stretch>
              <a:fillRect/>
            </a:stretch>
          </p:blipFill>
          <p:spPr bwMode="auto">
            <a:xfrm>
              <a:off x="4495800" y="1371600"/>
              <a:ext cx="2945454" cy="1800000"/>
            </a:xfrm>
            <a:prstGeom prst="rect">
              <a:avLst/>
            </a:prstGeom>
            <a:noFill/>
          </p:spPr>
        </p:pic>
        <p:pic>
          <p:nvPicPr>
            <p:cNvPr id="73734" name="Picture 6" descr="http://artrac.org/image.php/Logo-TuTech-2012-02-01"/>
            <p:cNvPicPr>
              <a:picLocks noChangeAspect="1" noChangeArrowheads="1"/>
            </p:cNvPicPr>
            <p:nvPr/>
          </p:nvPicPr>
          <p:blipFill>
            <a:blip r:embed="rId3" cstate="print"/>
            <a:srcRect/>
            <a:stretch>
              <a:fillRect/>
            </a:stretch>
          </p:blipFill>
          <p:spPr bwMode="auto">
            <a:xfrm>
              <a:off x="1828800" y="1371600"/>
              <a:ext cx="2481683" cy="1800000"/>
            </a:xfrm>
            <a:prstGeom prst="rect">
              <a:avLst/>
            </a:prstGeom>
            <a:noFill/>
          </p:spPr>
        </p:pic>
      </p:grpSp>
      <p:sp>
        <p:nvSpPr>
          <p:cNvPr id="8" name="Inhaltsplatzhalter 2"/>
          <p:cNvSpPr txBox="1">
            <a:spLocks/>
          </p:cNvSpPr>
          <p:nvPr/>
        </p:nvSpPr>
        <p:spPr>
          <a:xfrm>
            <a:off x="1905000" y="3048000"/>
            <a:ext cx="5334000" cy="2971800"/>
          </a:xfrm>
          <a:prstGeom prst="rect">
            <a:avLst/>
          </a:prstGeom>
        </p:spPr>
        <p:txBody>
          <a:bodyPr>
            <a:normAutofit fontScale="92500" lnSpcReduction="10000"/>
          </a:bodyPr>
          <a:lstStyle/>
          <a:p>
            <a:pPr marL="450850" lvl="0" indent="-450850" eaLnBrk="0" hangingPunct="0">
              <a:lnSpc>
                <a:spcPct val="120000"/>
              </a:lnSpc>
              <a:spcBef>
                <a:spcPts val="0"/>
              </a:spcBef>
              <a:spcAft>
                <a:spcPts val="1000"/>
              </a:spcAft>
              <a:buFont typeface="Wingdings" pitchFamily="2" charset="2"/>
              <a:buChar char="§"/>
              <a:defRPr/>
            </a:pPr>
            <a:r>
              <a:rPr lang="en-US" dirty="0" smtClean="0"/>
              <a:t>R&amp;D </a:t>
            </a:r>
            <a:r>
              <a:rPr lang="en-US" dirty="0" smtClean="0"/>
              <a:t>collaboration</a:t>
            </a:r>
          </a:p>
          <a:p>
            <a:pPr marL="450850" lvl="0" indent="-450850" eaLnBrk="0" hangingPunct="0">
              <a:lnSpc>
                <a:spcPct val="120000"/>
              </a:lnSpc>
              <a:spcBef>
                <a:spcPts val="0"/>
              </a:spcBef>
              <a:spcAft>
                <a:spcPts val="1000"/>
              </a:spcAft>
              <a:buFont typeface="Wingdings" pitchFamily="2" charset="2"/>
              <a:buChar char="§"/>
              <a:defRPr/>
            </a:pPr>
            <a:r>
              <a:rPr lang="en-US" dirty="0" smtClean="0"/>
              <a:t>International Cooperation &amp; EU Office</a:t>
            </a:r>
          </a:p>
          <a:p>
            <a:pPr marL="450850" lvl="0" indent="-450850" eaLnBrk="0" hangingPunct="0">
              <a:lnSpc>
                <a:spcPct val="120000"/>
              </a:lnSpc>
              <a:spcBef>
                <a:spcPts val="0"/>
              </a:spcBef>
              <a:spcAft>
                <a:spcPts val="1000"/>
              </a:spcAft>
              <a:buFont typeface="Wingdings" pitchFamily="2" charset="2"/>
              <a:buChar char="§"/>
              <a:defRPr/>
            </a:pPr>
            <a:r>
              <a:rPr lang="en-US" dirty="0" smtClean="0"/>
              <a:t>Social Media &amp; Open Innovation</a:t>
            </a:r>
          </a:p>
          <a:p>
            <a:pPr marL="450850" lvl="0" indent="-450850" eaLnBrk="0" hangingPunct="0">
              <a:lnSpc>
                <a:spcPct val="120000"/>
              </a:lnSpc>
              <a:spcBef>
                <a:spcPts val="0"/>
              </a:spcBef>
              <a:spcAft>
                <a:spcPts val="1000"/>
              </a:spcAft>
              <a:buFont typeface="Wingdings" pitchFamily="2" charset="2"/>
              <a:buChar char="§"/>
              <a:defRPr/>
            </a:pPr>
            <a:r>
              <a:rPr lang="en-US" dirty="0" smtClean="0"/>
              <a:t>Training &amp; continuing professional development</a:t>
            </a:r>
          </a:p>
          <a:p>
            <a:pPr marL="450850" lvl="0" indent="-450850" eaLnBrk="0" hangingPunct="0">
              <a:lnSpc>
                <a:spcPct val="120000"/>
              </a:lnSpc>
              <a:spcBef>
                <a:spcPts val="0"/>
              </a:spcBef>
              <a:spcAft>
                <a:spcPts val="1000"/>
              </a:spcAft>
              <a:buFont typeface="Wingdings" pitchFamily="2" charset="2"/>
              <a:buChar char="§"/>
              <a:defRPr/>
            </a:pPr>
            <a:r>
              <a:rPr lang="en-US" dirty="0" smtClean="0"/>
              <a:t>Management &amp; Services</a:t>
            </a:r>
          </a:p>
          <a:p>
            <a:pPr marL="450850" lvl="0" indent="-450850" eaLnBrk="0" hangingPunct="0">
              <a:lnSpc>
                <a:spcPct val="120000"/>
              </a:lnSpc>
              <a:spcBef>
                <a:spcPts val="0"/>
              </a:spcBef>
              <a:spcAft>
                <a:spcPts val="1000"/>
              </a:spcAft>
              <a:buFont typeface="Wingdings" pitchFamily="2" charset="2"/>
              <a:buChar char="§"/>
              <a:defRPr/>
            </a:pPr>
            <a:r>
              <a:rPr lang="en-US" dirty="0" smtClean="0"/>
              <a:t>Patenting &amp; Licensing</a:t>
            </a:r>
          </a:p>
          <a:p>
            <a:pPr marL="450850" lvl="0" indent="-450850" eaLnBrk="0" hangingPunct="0">
              <a:lnSpc>
                <a:spcPct val="120000"/>
              </a:lnSpc>
              <a:spcBef>
                <a:spcPts val="0"/>
              </a:spcBef>
              <a:spcAft>
                <a:spcPts val="1000"/>
              </a:spcAft>
              <a:buFont typeface="Wingdings" pitchFamily="2" charset="2"/>
              <a:buChar char="§"/>
              <a:defRPr/>
            </a:pPr>
            <a:r>
              <a:rPr lang="en-US" dirty="0" smtClean="0"/>
              <a:t>Business start-ups &amp; innovation funding</a:t>
            </a:r>
            <a:endParaRPr lang="de-DE" dirty="0" smtClean="0"/>
          </a:p>
        </p:txBody>
      </p:sp>
      <p:sp>
        <p:nvSpPr>
          <p:cNvPr id="9" name="Rechteck 8"/>
          <p:cNvSpPr/>
          <p:nvPr/>
        </p:nvSpPr>
        <p:spPr>
          <a:xfrm>
            <a:off x="152400" y="1676400"/>
            <a:ext cx="158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Knowledge</a:t>
            </a:r>
            <a:r>
              <a:rPr lang="de-DE" dirty="0" smtClean="0">
                <a:solidFill>
                  <a:schemeClr val="tx1"/>
                </a:solidFill>
              </a:rPr>
              <a:t> </a:t>
            </a:r>
            <a:r>
              <a:rPr lang="de-DE" dirty="0" err="1" smtClean="0">
                <a:solidFill>
                  <a:schemeClr val="tx1"/>
                </a:solidFill>
              </a:rPr>
              <a:t>source</a:t>
            </a:r>
            <a:r>
              <a:rPr lang="de-DE" dirty="0" smtClean="0">
                <a:solidFill>
                  <a:schemeClr val="tx1"/>
                </a:solidFill>
              </a:rPr>
              <a:t> / </a:t>
            </a:r>
            <a:r>
              <a:rPr lang="de-DE" dirty="0" err="1" smtClean="0">
                <a:solidFill>
                  <a:schemeClr val="tx1"/>
                </a:solidFill>
              </a:rPr>
              <a:t>producer</a:t>
            </a:r>
            <a:endParaRPr lang="de-DE" dirty="0">
              <a:solidFill>
                <a:schemeClr val="tx1"/>
              </a:solidFill>
            </a:endParaRPr>
          </a:p>
        </p:txBody>
      </p:sp>
      <p:sp>
        <p:nvSpPr>
          <p:cNvPr id="10" name="Rechteck 9"/>
          <p:cNvSpPr/>
          <p:nvPr/>
        </p:nvSpPr>
        <p:spPr>
          <a:xfrm>
            <a:off x="7407600" y="1676400"/>
            <a:ext cx="158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Potential </a:t>
            </a:r>
            <a:r>
              <a:rPr lang="de-DE" dirty="0" err="1" smtClean="0">
                <a:solidFill>
                  <a:schemeClr val="tx1"/>
                </a:solidFill>
              </a:rPr>
              <a:t>user</a:t>
            </a:r>
            <a:r>
              <a:rPr lang="de-DE" dirty="0" smtClean="0">
                <a:solidFill>
                  <a:schemeClr val="tx1"/>
                </a:solidFill>
              </a:rPr>
              <a:t> / </a:t>
            </a:r>
            <a:r>
              <a:rPr lang="de-DE" dirty="0" err="1" smtClean="0">
                <a:solidFill>
                  <a:schemeClr val="tx1"/>
                </a:solidFill>
              </a:rPr>
              <a:t>problem</a:t>
            </a:r>
            <a:r>
              <a:rPr lang="de-DE" dirty="0" smtClean="0">
                <a:solidFill>
                  <a:schemeClr val="tx1"/>
                </a:solidFill>
              </a:rPr>
              <a:t> </a:t>
            </a:r>
            <a:r>
              <a:rPr lang="de-DE" dirty="0" err="1" smtClean="0">
                <a:solidFill>
                  <a:schemeClr val="tx1"/>
                </a:solidFill>
              </a:rPr>
              <a:t>owner</a:t>
            </a:r>
            <a:endParaRPr lang="de-DE" dirty="0">
              <a:solidFill>
                <a:schemeClr val="tx1"/>
              </a:solidFill>
            </a:endParaRPr>
          </a:p>
        </p:txBody>
      </p:sp>
      <p:sp>
        <p:nvSpPr>
          <p:cNvPr id="11" name="Pfeil nach rechts 10"/>
          <p:cNvSpPr/>
          <p:nvPr/>
        </p:nvSpPr>
        <p:spPr>
          <a:xfrm>
            <a:off x="6629400" y="1905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flipH="1">
            <a:off x="2057400" y="1905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76200"/>
            <a:ext cx="5029200" cy="1143000"/>
          </a:xfrm>
        </p:spPr>
        <p:txBody>
          <a:bodyPr/>
          <a:lstStyle/>
          <a:p>
            <a:r>
              <a:rPr lang="de-DE" sz="2800" b="1" dirty="0" smtClean="0"/>
              <a:t>TuTech-CCE Competence </a:t>
            </a:r>
            <a:r>
              <a:rPr lang="de-DE" sz="2800" b="1" dirty="0" err="1" smtClean="0"/>
              <a:t>Centre</a:t>
            </a:r>
            <a:r>
              <a:rPr lang="de-DE" sz="2800" b="1" dirty="0" smtClean="0"/>
              <a:t> </a:t>
            </a:r>
            <a:r>
              <a:rPr lang="de-DE" sz="2800" b="1" dirty="0" err="1" smtClean="0"/>
              <a:t>Entrepreneurship</a:t>
            </a:r>
            <a:endParaRPr lang="de-DE" sz="2800" b="1" dirty="0"/>
          </a:p>
        </p:txBody>
      </p:sp>
      <p:pic>
        <p:nvPicPr>
          <p:cNvPr id="98306" name="Picture 2" descr="http://tutech.de/image.php/Logo-hep-2011-08-04"/>
          <p:cNvPicPr>
            <a:picLocks noChangeAspect="1" noChangeArrowheads="1"/>
          </p:cNvPicPr>
          <p:nvPr/>
        </p:nvPicPr>
        <p:blipFill>
          <a:blip r:embed="rId2" cstate="print"/>
          <a:srcRect/>
          <a:stretch>
            <a:fillRect/>
          </a:stretch>
        </p:blipFill>
        <p:spPr bwMode="auto">
          <a:xfrm>
            <a:off x="762000" y="1905000"/>
            <a:ext cx="1714500" cy="942976"/>
          </a:xfrm>
          <a:prstGeom prst="rect">
            <a:avLst/>
          </a:prstGeom>
          <a:noFill/>
        </p:spPr>
      </p:pic>
      <p:pic>
        <p:nvPicPr>
          <p:cNvPr id="98307" name="Picture 3"/>
          <p:cNvPicPr>
            <a:picLocks noChangeAspect="1" noChangeArrowheads="1"/>
          </p:cNvPicPr>
          <p:nvPr/>
        </p:nvPicPr>
        <p:blipFill>
          <a:blip r:embed="rId3" cstate="print"/>
          <a:srcRect/>
          <a:stretch>
            <a:fillRect/>
          </a:stretch>
        </p:blipFill>
        <p:spPr bwMode="auto">
          <a:xfrm>
            <a:off x="5257800" y="1828800"/>
            <a:ext cx="2857500" cy="3200400"/>
          </a:xfrm>
          <a:prstGeom prst="rect">
            <a:avLst/>
          </a:prstGeom>
          <a:noFill/>
          <a:ln w="9525">
            <a:noFill/>
            <a:miter lim="800000"/>
            <a:headEnd/>
            <a:tailEnd/>
          </a:ln>
        </p:spPr>
      </p:pic>
      <p:pic>
        <p:nvPicPr>
          <p:cNvPr id="98308" name="Picture 4"/>
          <p:cNvPicPr>
            <a:picLocks noChangeAspect="1" noChangeArrowheads="1"/>
          </p:cNvPicPr>
          <p:nvPr/>
        </p:nvPicPr>
        <p:blipFill>
          <a:blip r:embed="rId4" cstate="print"/>
          <a:srcRect/>
          <a:stretch>
            <a:fillRect/>
          </a:stretch>
        </p:blipFill>
        <p:spPr bwMode="auto">
          <a:xfrm>
            <a:off x="1524000" y="3276600"/>
            <a:ext cx="3286125" cy="971550"/>
          </a:xfrm>
          <a:prstGeom prst="rect">
            <a:avLst/>
          </a:prstGeom>
          <a:noFill/>
          <a:ln w="9525">
            <a:noFill/>
            <a:miter lim="800000"/>
            <a:headEnd/>
            <a:tailEnd/>
          </a:ln>
        </p:spPr>
      </p:pic>
      <p:pic>
        <p:nvPicPr>
          <p:cNvPr id="98310" name="Picture 6" descr="http://www.haw-hamburg.de/uploads/tx_atltextimage/BildText_Innotech-Preis.jpg"/>
          <p:cNvPicPr>
            <a:picLocks noChangeAspect="1" noChangeArrowheads="1"/>
          </p:cNvPicPr>
          <p:nvPr/>
        </p:nvPicPr>
        <p:blipFill>
          <a:blip r:embed="rId5" cstate="print"/>
          <a:srcRect/>
          <a:stretch>
            <a:fillRect/>
          </a:stretch>
        </p:blipFill>
        <p:spPr bwMode="auto">
          <a:xfrm>
            <a:off x="685800" y="4876800"/>
            <a:ext cx="1381125" cy="9239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CCE – Range </a:t>
            </a:r>
            <a:r>
              <a:rPr lang="de-DE" b="1" dirty="0" err="1" smtClean="0"/>
              <a:t>of</a:t>
            </a:r>
            <a:r>
              <a:rPr lang="de-DE" b="1" dirty="0" smtClean="0"/>
              <a:t> </a:t>
            </a:r>
            <a:r>
              <a:rPr lang="de-DE" b="1" dirty="0" smtClean="0"/>
              <a:t>Services &amp; </a:t>
            </a:r>
            <a:r>
              <a:rPr lang="de-DE" b="1" dirty="0" err="1" smtClean="0"/>
              <a:t>Figures</a:t>
            </a:r>
            <a:endParaRPr lang="de-DE" b="1" dirty="0"/>
          </a:p>
        </p:txBody>
      </p:sp>
      <p:pic>
        <p:nvPicPr>
          <p:cNvPr id="9218" name="Picture 2"/>
          <p:cNvPicPr>
            <a:picLocks noChangeAspect="1" noChangeArrowheads="1"/>
          </p:cNvPicPr>
          <p:nvPr/>
        </p:nvPicPr>
        <p:blipFill>
          <a:blip r:embed="rId2" cstate="print"/>
          <a:srcRect/>
          <a:stretch>
            <a:fillRect/>
          </a:stretch>
        </p:blipFill>
        <p:spPr bwMode="auto">
          <a:xfrm>
            <a:off x="6915150" y="3038475"/>
            <a:ext cx="1905000" cy="1381125"/>
          </a:xfrm>
          <a:prstGeom prst="rect">
            <a:avLst/>
          </a:prstGeom>
          <a:noFill/>
          <a:ln w="9525">
            <a:noFill/>
            <a:miter lim="800000"/>
            <a:headEnd/>
            <a:tailEnd/>
          </a:ln>
        </p:spPr>
      </p:pic>
      <p:sp>
        <p:nvSpPr>
          <p:cNvPr id="6" name="Inhaltsplatzhalter 2"/>
          <p:cNvSpPr txBox="1">
            <a:spLocks/>
          </p:cNvSpPr>
          <p:nvPr/>
        </p:nvSpPr>
        <p:spPr>
          <a:xfrm>
            <a:off x="609600" y="1524001"/>
            <a:ext cx="8229600" cy="4571999"/>
          </a:xfrm>
          <a:prstGeom prst="rect">
            <a:avLst/>
          </a:prstGeom>
        </p:spPr>
        <p:txBody>
          <a:bodyPr>
            <a:normAutofit fontScale="92500" lnSpcReduction="10000"/>
          </a:bodyPr>
          <a:lstStyle/>
          <a:p>
            <a:pPr marL="450850" lvl="0" indent="-450850" eaLnBrk="0" hangingPunct="0">
              <a:lnSpc>
                <a:spcPct val="120000"/>
              </a:lnSpc>
              <a:spcBef>
                <a:spcPts val="0"/>
              </a:spcBef>
              <a:spcAft>
                <a:spcPts val="1200"/>
              </a:spcAft>
              <a:buFont typeface="Wingdings" pitchFamily="2" charset="2"/>
              <a:buChar char="§"/>
              <a:defRPr/>
            </a:pPr>
            <a:r>
              <a:rPr lang="en-US" dirty="0" smtClean="0"/>
              <a:t>Intermediation </a:t>
            </a:r>
            <a:r>
              <a:rPr lang="en-US" dirty="0" smtClean="0"/>
              <a:t>of coaches </a:t>
            </a:r>
            <a:r>
              <a:rPr lang="en-US" dirty="0" smtClean="0"/>
              <a:t>and financiers </a:t>
            </a:r>
            <a:r>
              <a:rPr lang="en-US" dirty="0" smtClean="0"/>
              <a:t>(banks, VC, </a:t>
            </a:r>
            <a:r>
              <a:rPr lang="en-US" dirty="0" smtClean="0"/>
              <a:t>business angels</a:t>
            </a:r>
            <a:r>
              <a:rPr lang="en-US" dirty="0" smtClean="0"/>
              <a:t>)</a:t>
            </a:r>
          </a:p>
          <a:p>
            <a:pPr marL="450850" lvl="0" indent="-450850" eaLnBrk="0" hangingPunct="0">
              <a:lnSpc>
                <a:spcPct val="120000"/>
              </a:lnSpc>
              <a:spcBef>
                <a:spcPts val="0"/>
              </a:spcBef>
              <a:spcAft>
                <a:spcPts val="1200"/>
              </a:spcAft>
              <a:buFont typeface="Wingdings" pitchFamily="2" charset="2"/>
              <a:buChar char="§"/>
              <a:defRPr/>
            </a:pPr>
            <a:r>
              <a:rPr lang="en-US" dirty="0" smtClean="0"/>
              <a:t>Regular </a:t>
            </a:r>
            <a:r>
              <a:rPr lang="en-US" dirty="0" smtClean="0"/>
              <a:t>forums and seminars</a:t>
            </a:r>
          </a:p>
          <a:p>
            <a:pPr marL="450850" lvl="0" indent="-450850" eaLnBrk="0" hangingPunct="0">
              <a:lnSpc>
                <a:spcPct val="120000"/>
              </a:lnSpc>
              <a:spcBef>
                <a:spcPts val="0"/>
              </a:spcBef>
              <a:spcAft>
                <a:spcPts val="1200"/>
              </a:spcAft>
              <a:buFont typeface="Wingdings" pitchFamily="2" charset="2"/>
              <a:buChar char="§"/>
              <a:defRPr/>
            </a:pPr>
            <a:r>
              <a:rPr lang="en-US" dirty="0" smtClean="0"/>
              <a:t>Individual </a:t>
            </a:r>
            <a:r>
              <a:rPr lang="en-US" dirty="0" err="1" smtClean="0"/>
              <a:t>counselling</a:t>
            </a:r>
            <a:r>
              <a:rPr lang="en-US" dirty="0" smtClean="0"/>
              <a:t>, </a:t>
            </a:r>
            <a:r>
              <a:rPr lang="en-US" dirty="0" smtClean="0"/>
              <a:t>business development</a:t>
            </a:r>
            <a:endParaRPr lang="en-US" dirty="0" smtClean="0"/>
          </a:p>
          <a:p>
            <a:pPr marL="450850" lvl="0" indent="-450850" eaLnBrk="0" hangingPunct="0">
              <a:lnSpc>
                <a:spcPct val="120000"/>
              </a:lnSpc>
              <a:spcBef>
                <a:spcPts val="0"/>
              </a:spcBef>
              <a:spcAft>
                <a:spcPts val="1200"/>
              </a:spcAft>
              <a:buFont typeface="Wingdings" pitchFamily="2" charset="2"/>
              <a:buChar char="§"/>
              <a:defRPr/>
            </a:pPr>
            <a:r>
              <a:rPr lang="en-US" dirty="0" smtClean="0"/>
              <a:t>Connection </a:t>
            </a:r>
            <a:r>
              <a:rPr lang="en-US" dirty="0" smtClean="0"/>
              <a:t>into a </a:t>
            </a:r>
            <a:r>
              <a:rPr lang="en-US" dirty="0" smtClean="0"/>
              <a:t>founding network</a:t>
            </a:r>
            <a:endParaRPr lang="en-US" dirty="0" smtClean="0"/>
          </a:p>
          <a:p>
            <a:pPr marL="450850" lvl="0" indent="-450850" eaLnBrk="0" hangingPunct="0">
              <a:lnSpc>
                <a:spcPct val="120000"/>
              </a:lnSpc>
              <a:spcBef>
                <a:spcPts val="0"/>
              </a:spcBef>
              <a:spcAft>
                <a:spcPts val="1200"/>
              </a:spcAft>
              <a:buFont typeface="Wingdings" pitchFamily="2" charset="2"/>
              <a:buChar char="§"/>
              <a:defRPr/>
            </a:pPr>
            <a:r>
              <a:rPr lang="en-US" dirty="0" smtClean="0"/>
              <a:t>Participating </a:t>
            </a:r>
            <a:r>
              <a:rPr lang="en-US" dirty="0" smtClean="0"/>
              <a:t>in innovative </a:t>
            </a:r>
            <a:r>
              <a:rPr lang="en-US" dirty="0" smtClean="0"/>
              <a:t>firms as </a:t>
            </a:r>
            <a:r>
              <a:rPr lang="en-US" dirty="0" smtClean="0"/>
              <a:t>business </a:t>
            </a:r>
            <a:r>
              <a:rPr lang="en-US" dirty="0" smtClean="0"/>
              <a:t>incubator</a:t>
            </a:r>
            <a:br>
              <a:rPr lang="en-US" dirty="0" smtClean="0"/>
            </a:br>
            <a:endParaRPr lang="en-US" dirty="0" smtClean="0"/>
          </a:p>
          <a:p>
            <a:pPr marL="450850" lvl="0" indent="-450850" eaLnBrk="0" hangingPunct="0">
              <a:lnSpc>
                <a:spcPct val="120000"/>
              </a:lnSpc>
              <a:spcBef>
                <a:spcPts val="0"/>
              </a:spcBef>
              <a:spcAft>
                <a:spcPts val="1200"/>
              </a:spcAft>
              <a:buFont typeface="Wingdings" pitchFamily="2" charset="2"/>
              <a:buChar char="§"/>
              <a:defRPr/>
            </a:pPr>
            <a:r>
              <a:rPr lang="en-US" dirty="0" smtClean="0"/>
              <a:t>70 </a:t>
            </a:r>
            <a:r>
              <a:rPr lang="en-US" dirty="0" smtClean="0"/>
              <a:t>% of start-ups </a:t>
            </a:r>
            <a:r>
              <a:rPr lang="en-US" dirty="0" smtClean="0"/>
              <a:t>by academics</a:t>
            </a:r>
            <a:r>
              <a:rPr lang="en-US" dirty="0" smtClean="0"/>
              <a:t>, mostly graduates</a:t>
            </a:r>
          </a:p>
          <a:p>
            <a:pPr marL="450850" lvl="0" indent="-450850" eaLnBrk="0" hangingPunct="0">
              <a:lnSpc>
                <a:spcPct val="120000"/>
              </a:lnSpc>
              <a:spcBef>
                <a:spcPts val="0"/>
              </a:spcBef>
              <a:spcAft>
                <a:spcPts val="1200"/>
              </a:spcAft>
              <a:buFont typeface="Wingdings" pitchFamily="2" charset="2"/>
              <a:buChar char="§"/>
              <a:defRPr/>
            </a:pPr>
            <a:r>
              <a:rPr lang="en-US" dirty="0" smtClean="0"/>
              <a:t>150 </a:t>
            </a:r>
            <a:r>
              <a:rPr lang="en-US" dirty="0" smtClean="0"/>
              <a:t>– 200 start-ups since 1999</a:t>
            </a:r>
          </a:p>
          <a:p>
            <a:pPr marL="450850" lvl="0" indent="-450850" eaLnBrk="0" hangingPunct="0">
              <a:lnSpc>
                <a:spcPct val="120000"/>
              </a:lnSpc>
              <a:spcBef>
                <a:spcPts val="0"/>
              </a:spcBef>
              <a:spcAft>
                <a:spcPts val="1200"/>
              </a:spcAft>
              <a:buFont typeface="Wingdings" pitchFamily="2" charset="2"/>
              <a:buChar char="§"/>
              <a:defRPr/>
            </a:pPr>
            <a:r>
              <a:rPr lang="en-US" dirty="0" smtClean="0"/>
              <a:t>More </a:t>
            </a:r>
            <a:r>
              <a:rPr lang="en-US" dirty="0" smtClean="0"/>
              <a:t>than 450 jobs created</a:t>
            </a:r>
          </a:p>
          <a:p>
            <a:pPr marL="450850" lvl="0" indent="-450850" eaLnBrk="0" hangingPunct="0">
              <a:lnSpc>
                <a:spcPct val="120000"/>
              </a:lnSpc>
              <a:spcBef>
                <a:spcPts val="0"/>
              </a:spcBef>
              <a:spcAft>
                <a:spcPts val="1200"/>
              </a:spcAft>
              <a:buFont typeface="Wingdings" pitchFamily="2" charset="2"/>
              <a:buChar char="§"/>
              <a:defRPr/>
            </a:pPr>
            <a:r>
              <a:rPr lang="en-US" dirty="0" smtClean="0"/>
              <a:t>80 </a:t>
            </a:r>
            <a:r>
              <a:rPr lang="en-US" dirty="0" smtClean="0"/>
              <a:t>% still on the market</a:t>
            </a:r>
            <a:endParaRPr lang="en-US" dirty="0" smtClean="0"/>
          </a:p>
          <a:p>
            <a:pPr marL="450850" lvl="0" indent="-450850" eaLnBrk="0" hangingPunct="0">
              <a:lnSpc>
                <a:spcPct val="120000"/>
              </a:lnSpc>
              <a:spcBef>
                <a:spcPts val="0"/>
              </a:spcBef>
              <a:spcAft>
                <a:spcPts val="1200"/>
              </a:spcAft>
              <a:buFont typeface="Wingdings" pitchFamily="2" charset="2"/>
              <a:buChar char="§"/>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Start-</a:t>
            </a:r>
            <a:r>
              <a:rPr lang="de-DE" b="1" dirty="0" err="1" smtClean="0"/>
              <a:t>up</a:t>
            </a:r>
            <a:r>
              <a:rPr lang="de-DE" b="1" dirty="0" smtClean="0"/>
              <a:t> (Spin-out)</a:t>
            </a:r>
            <a:endParaRPr lang="de-DE" b="1" dirty="0"/>
          </a:p>
        </p:txBody>
      </p:sp>
      <p:pic>
        <p:nvPicPr>
          <p:cNvPr id="9218" name="Picture 2"/>
          <p:cNvPicPr>
            <a:picLocks noChangeAspect="1" noChangeArrowheads="1"/>
          </p:cNvPicPr>
          <p:nvPr/>
        </p:nvPicPr>
        <p:blipFill>
          <a:blip r:embed="rId2" cstate="print"/>
          <a:srcRect/>
          <a:stretch>
            <a:fillRect/>
          </a:stretch>
        </p:blipFill>
        <p:spPr bwMode="auto">
          <a:xfrm>
            <a:off x="6915150" y="3038475"/>
            <a:ext cx="1905000" cy="1381125"/>
          </a:xfrm>
          <a:prstGeom prst="rect">
            <a:avLst/>
          </a:prstGeom>
          <a:noFill/>
          <a:ln w="9525">
            <a:noFill/>
            <a:miter lim="800000"/>
            <a:headEnd/>
            <a:tailEnd/>
          </a:ln>
        </p:spPr>
      </p:pic>
      <p:sp>
        <p:nvSpPr>
          <p:cNvPr id="6" name="Inhaltsplatzhalter 2"/>
          <p:cNvSpPr txBox="1">
            <a:spLocks/>
          </p:cNvSpPr>
          <p:nvPr/>
        </p:nvSpPr>
        <p:spPr>
          <a:xfrm>
            <a:off x="609600" y="1524001"/>
            <a:ext cx="8229600" cy="4571999"/>
          </a:xfrm>
          <a:prstGeom prst="rect">
            <a:avLst/>
          </a:prstGeom>
        </p:spPr>
        <p:txBody>
          <a:bodyPr>
            <a:normAutofit fontScale="92500" lnSpcReduction="20000"/>
          </a:bodyPr>
          <a:lstStyle/>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err="1" smtClean="0"/>
              <a:t>Creation</a:t>
            </a:r>
            <a:r>
              <a:rPr lang="de-DE" dirty="0" smtClean="0"/>
              <a:t> </a:t>
            </a:r>
            <a:r>
              <a:rPr lang="de-DE" dirty="0" err="1" smtClean="0"/>
              <a:t>of</a:t>
            </a:r>
            <a:r>
              <a:rPr lang="de-DE" dirty="0" smtClean="0"/>
              <a:t> a </a:t>
            </a:r>
            <a:r>
              <a:rPr lang="de-DE" dirty="0" err="1" smtClean="0"/>
              <a:t>new</a:t>
            </a:r>
            <a:r>
              <a:rPr lang="de-DE" dirty="0" smtClean="0"/>
              <a:t> </a:t>
            </a:r>
            <a:r>
              <a:rPr lang="de-DE" dirty="0" err="1" smtClean="0"/>
              <a:t>independent</a:t>
            </a:r>
            <a:r>
              <a:rPr lang="de-DE" dirty="0" smtClean="0"/>
              <a:t> </a:t>
            </a:r>
            <a:r>
              <a:rPr lang="de-DE" dirty="0" err="1" smtClean="0"/>
              <a:t>company</a:t>
            </a:r>
            <a:r>
              <a:rPr lang="de-DE" dirty="0" smtClean="0"/>
              <a:t> </a:t>
            </a:r>
            <a:r>
              <a:rPr lang="de-DE" dirty="0" err="1" smtClean="0"/>
              <a:t>based</a:t>
            </a:r>
            <a:r>
              <a:rPr lang="de-DE" dirty="0" smtClean="0"/>
              <a:t> on </a:t>
            </a:r>
            <a:r>
              <a:rPr lang="de-DE" dirty="0" err="1" smtClean="0"/>
              <a:t>intellectual</a:t>
            </a:r>
            <a:r>
              <a:rPr lang="de-DE" dirty="0" smtClean="0"/>
              <a:t> </a:t>
            </a:r>
            <a:r>
              <a:rPr lang="de-DE" dirty="0" err="1" smtClean="0"/>
              <a:t>property</a:t>
            </a:r>
            <a:r>
              <a:rPr lang="de-DE" dirty="0" smtClean="0"/>
              <a:t> – separate </a:t>
            </a:r>
            <a:r>
              <a:rPr lang="de-DE" dirty="0" err="1" smtClean="0"/>
              <a:t>to</a:t>
            </a:r>
            <a:r>
              <a:rPr lang="de-DE" dirty="0" smtClean="0"/>
              <a:t> </a:t>
            </a:r>
            <a:r>
              <a:rPr lang="de-DE" dirty="0" err="1" smtClean="0"/>
              <a:t>the</a:t>
            </a:r>
            <a:r>
              <a:rPr lang="de-DE" dirty="0" smtClean="0"/>
              <a:t> </a:t>
            </a:r>
            <a:r>
              <a:rPr lang="de-DE" dirty="0" err="1" smtClean="0"/>
              <a:t>university</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smtClean="0"/>
              <a:t>A </a:t>
            </a:r>
            <a:r>
              <a:rPr lang="de-DE" dirty="0" err="1" smtClean="0"/>
              <a:t>percentage</a:t>
            </a:r>
            <a:r>
              <a:rPr lang="de-DE" dirty="0" smtClean="0"/>
              <a:t> </a:t>
            </a:r>
            <a:r>
              <a:rPr lang="de-DE" dirty="0" err="1" smtClean="0"/>
              <a:t>share</a:t>
            </a:r>
            <a:r>
              <a:rPr lang="de-DE" dirty="0" smtClean="0"/>
              <a:t> </a:t>
            </a:r>
            <a:r>
              <a:rPr lang="de-DE" dirty="0" err="1" smtClean="0"/>
              <a:t>of</a:t>
            </a:r>
            <a:r>
              <a:rPr lang="de-DE" dirty="0" smtClean="0"/>
              <a:t> </a:t>
            </a:r>
            <a:r>
              <a:rPr lang="de-DE" dirty="0" err="1" smtClean="0"/>
              <a:t>the</a:t>
            </a:r>
            <a:r>
              <a:rPr lang="de-DE" dirty="0" smtClean="0"/>
              <a:t> </a:t>
            </a:r>
            <a:r>
              <a:rPr lang="de-DE" dirty="0" err="1" smtClean="0"/>
              <a:t>spin</a:t>
            </a:r>
            <a:r>
              <a:rPr lang="de-DE" dirty="0" smtClean="0"/>
              <a:t>-out </a:t>
            </a:r>
            <a:r>
              <a:rPr lang="de-DE" dirty="0" err="1" smtClean="0"/>
              <a:t>may</a:t>
            </a:r>
            <a:r>
              <a:rPr lang="de-DE" dirty="0" smtClean="0"/>
              <a:t> </a:t>
            </a:r>
            <a:r>
              <a:rPr lang="de-DE" dirty="0" err="1" smtClean="0"/>
              <a:t>be</a:t>
            </a:r>
            <a:r>
              <a:rPr lang="de-DE" dirty="0" smtClean="0"/>
              <a:t> </a:t>
            </a:r>
            <a:r>
              <a:rPr lang="de-DE" dirty="0" err="1" smtClean="0"/>
              <a:t>owned</a:t>
            </a:r>
            <a:r>
              <a:rPr lang="de-DE" dirty="0" smtClean="0"/>
              <a:t> </a:t>
            </a:r>
            <a:r>
              <a:rPr lang="de-DE" dirty="0" err="1" smtClean="0"/>
              <a:t>by</a:t>
            </a:r>
            <a:r>
              <a:rPr lang="de-DE" dirty="0" smtClean="0"/>
              <a:t>:</a:t>
            </a:r>
          </a:p>
          <a:p>
            <a:pPr marL="908050" lvl="1" indent="-450850" eaLnBrk="0" hangingPunct="0">
              <a:lnSpc>
                <a:spcPct val="120000"/>
              </a:lnSpc>
              <a:spcBef>
                <a:spcPts val="0"/>
              </a:spcBef>
              <a:spcAft>
                <a:spcPts val="1200"/>
              </a:spcAft>
              <a:buFont typeface="Wingdings" pitchFamily="2" charset="2"/>
              <a:buChar char="§"/>
            </a:pPr>
            <a:r>
              <a:rPr lang="de-DE" dirty="0" err="1" smtClean="0"/>
              <a:t>Founding</a:t>
            </a:r>
            <a:r>
              <a:rPr lang="de-DE" dirty="0" smtClean="0"/>
              <a:t> </a:t>
            </a:r>
            <a:r>
              <a:rPr lang="de-DE" dirty="0" err="1" smtClean="0"/>
              <a:t>academics</a:t>
            </a:r>
            <a:r>
              <a:rPr lang="de-DE" dirty="0" smtClean="0"/>
              <a:t> / </a:t>
            </a:r>
            <a:r>
              <a:rPr lang="de-DE" dirty="0" err="1" smtClean="0"/>
              <a:t>researchers</a:t>
            </a:r>
            <a:endParaRPr lang="de-DE" dirty="0" smtClean="0"/>
          </a:p>
          <a:p>
            <a:pPr marL="908050" lvl="1" indent="-450850" eaLnBrk="0" hangingPunct="0">
              <a:lnSpc>
                <a:spcPct val="120000"/>
              </a:lnSpc>
              <a:spcBef>
                <a:spcPts val="0"/>
              </a:spcBef>
              <a:spcAft>
                <a:spcPts val="1200"/>
              </a:spcAft>
              <a:buFont typeface="Wingdings" pitchFamily="2" charset="2"/>
              <a:buChar char="§"/>
            </a:pPr>
            <a:r>
              <a:rPr lang="de-DE" dirty="0" smtClean="0"/>
              <a:t>The University</a:t>
            </a:r>
          </a:p>
          <a:p>
            <a:pPr marL="908050" lvl="1" indent="-450850" eaLnBrk="0" hangingPunct="0">
              <a:lnSpc>
                <a:spcPct val="120000"/>
              </a:lnSpc>
              <a:spcBef>
                <a:spcPts val="0"/>
              </a:spcBef>
              <a:spcAft>
                <a:spcPts val="1200"/>
              </a:spcAft>
              <a:buFont typeface="Wingdings" pitchFamily="2" charset="2"/>
              <a:buChar char="§"/>
            </a:pPr>
            <a:r>
              <a:rPr lang="de-DE" dirty="0" err="1" smtClean="0"/>
              <a:t>And</a:t>
            </a:r>
            <a:r>
              <a:rPr lang="de-DE" dirty="0" smtClean="0"/>
              <a:t> </a:t>
            </a:r>
            <a:r>
              <a:rPr lang="de-DE" dirty="0" err="1" smtClean="0"/>
              <a:t>later</a:t>
            </a:r>
            <a:r>
              <a:rPr lang="de-DE" dirty="0" smtClean="0"/>
              <a:t> on…</a:t>
            </a:r>
            <a:br>
              <a:rPr lang="de-DE" dirty="0" smtClean="0"/>
            </a:br>
            <a:r>
              <a:rPr lang="de-DE" dirty="0" smtClean="0"/>
              <a:t>Investors</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de-DE" dirty="0" err="1" smtClean="0"/>
              <a:t>Supporting</a:t>
            </a:r>
            <a:r>
              <a:rPr lang="de-DE" dirty="0" smtClean="0"/>
              <a:t> </a:t>
            </a:r>
            <a:r>
              <a:rPr lang="de-DE" dirty="0" err="1" smtClean="0"/>
              <a:t>entrepreneurs</a:t>
            </a:r>
            <a:endParaRPr lang="de-DE" dirty="0" smtClean="0"/>
          </a:p>
          <a:p>
            <a:pPr marL="908050" lvl="1" indent="-450850" eaLnBrk="0" hangingPunct="0">
              <a:lnSpc>
                <a:spcPct val="120000"/>
              </a:lnSpc>
              <a:spcBef>
                <a:spcPts val="0"/>
              </a:spcBef>
              <a:spcAft>
                <a:spcPts val="1200"/>
              </a:spcAft>
              <a:buFont typeface="Wingdings" pitchFamily="2" charset="2"/>
              <a:buChar char="§"/>
              <a:defRPr/>
            </a:pPr>
            <a:r>
              <a:rPr lang="de-DE" dirty="0" smtClean="0"/>
              <a:t>Networking </a:t>
            </a:r>
            <a:r>
              <a:rPr lang="de-DE" dirty="0" err="1" smtClean="0"/>
              <a:t>for</a:t>
            </a:r>
            <a:r>
              <a:rPr lang="de-DE" dirty="0" smtClean="0"/>
              <a:t> </a:t>
            </a:r>
            <a:r>
              <a:rPr lang="de-DE" dirty="0" err="1" smtClean="0"/>
              <a:t>entrepreneurs</a:t>
            </a:r>
            <a:endParaRPr lang="de-DE" dirty="0" smtClean="0"/>
          </a:p>
          <a:p>
            <a:pPr marL="908050" lvl="1" indent="-450850" eaLnBrk="0" hangingPunct="0">
              <a:lnSpc>
                <a:spcPct val="120000"/>
              </a:lnSpc>
              <a:spcBef>
                <a:spcPts val="0"/>
              </a:spcBef>
              <a:spcAft>
                <a:spcPts val="1200"/>
              </a:spcAft>
              <a:buFont typeface="Wingdings" pitchFamily="2" charset="2"/>
              <a:buChar char="§"/>
              <a:defRPr/>
            </a:pPr>
            <a:r>
              <a:rPr lang="de-DE" dirty="0" smtClean="0"/>
              <a:t>Coaching – </a:t>
            </a:r>
            <a:r>
              <a:rPr lang="de-DE" dirty="0" err="1" smtClean="0"/>
              <a:t>workshops</a:t>
            </a:r>
            <a:endParaRPr lang="de-DE" dirty="0" smtClean="0"/>
          </a:p>
          <a:p>
            <a:pPr marL="908050" lvl="1" indent="-450850" eaLnBrk="0" hangingPunct="0">
              <a:lnSpc>
                <a:spcPct val="120000"/>
              </a:lnSpc>
              <a:spcBef>
                <a:spcPts val="0"/>
              </a:spcBef>
              <a:spcAft>
                <a:spcPts val="1200"/>
              </a:spcAft>
              <a:buFont typeface="Wingdings" pitchFamily="2" charset="2"/>
              <a:buChar char="§"/>
              <a:defRPr/>
            </a:pPr>
            <a:r>
              <a:rPr lang="de-DE" dirty="0" smtClean="0"/>
              <a:t>Professional </a:t>
            </a:r>
            <a:r>
              <a:rPr lang="de-DE" dirty="0" err="1" smtClean="0"/>
              <a:t>support</a:t>
            </a:r>
            <a:endParaRPr lang="de-DE"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endParaRPr lang="de-D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Spin-</a:t>
            </a:r>
            <a:r>
              <a:rPr lang="de-DE" dirty="0" err="1" smtClean="0"/>
              <a:t>outs</a:t>
            </a:r>
            <a:endParaRPr lang="de-DE" dirty="0"/>
          </a:p>
        </p:txBody>
      </p:sp>
      <p:sp>
        <p:nvSpPr>
          <p:cNvPr id="4" name="Rechteck 3"/>
          <p:cNvSpPr/>
          <p:nvPr/>
        </p:nvSpPr>
        <p:spPr>
          <a:xfrm>
            <a:off x="914400" y="19050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Research Group Head</a:t>
            </a:r>
            <a:endParaRPr lang="de-DE" dirty="0"/>
          </a:p>
        </p:txBody>
      </p:sp>
      <p:sp>
        <p:nvSpPr>
          <p:cNvPr id="5" name="Rechteck 4"/>
          <p:cNvSpPr/>
          <p:nvPr/>
        </p:nvSpPr>
        <p:spPr>
          <a:xfrm>
            <a:off x="914400" y="4267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Senior Scientist</a:t>
            </a:r>
            <a:endParaRPr lang="de-DE" dirty="0"/>
          </a:p>
        </p:txBody>
      </p:sp>
      <p:sp>
        <p:nvSpPr>
          <p:cNvPr id="6" name="Rechteck 5"/>
          <p:cNvSpPr/>
          <p:nvPr/>
        </p:nvSpPr>
        <p:spPr>
          <a:xfrm>
            <a:off x="6096000" y="1905000"/>
            <a:ext cx="16764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New Managing </a:t>
            </a:r>
            <a:r>
              <a:rPr lang="de-DE" dirty="0" err="1" smtClean="0"/>
              <a:t>Director</a:t>
            </a:r>
            <a:endParaRPr lang="de-DE" dirty="0"/>
          </a:p>
        </p:txBody>
      </p:sp>
      <p:sp>
        <p:nvSpPr>
          <p:cNvPr id="7" name="Rechteck 6"/>
          <p:cNvSpPr/>
          <p:nvPr/>
        </p:nvSpPr>
        <p:spPr>
          <a:xfrm>
            <a:off x="6096000" y="4267200"/>
            <a:ext cx="16764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Spin-out</a:t>
            </a:r>
            <a:endParaRPr lang="de-DE" dirty="0"/>
          </a:p>
        </p:txBody>
      </p:sp>
      <p:sp>
        <p:nvSpPr>
          <p:cNvPr id="8" name="Textfeld 7"/>
          <p:cNvSpPr txBox="1"/>
          <p:nvPr/>
        </p:nvSpPr>
        <p:spPr>
          <a:xfrm>
            <a:off x="3581400" y="4343400"/>
            <a:ext cx="748923" cy="369332"/>
          </a:xfrm>
          <a:prstGeom prst="rect">
            <a:avLst/>
          </a:prstGeom>
          <a:noFill/>
        </p:spPr>
        <p:txBody>
          <a:bodyPr wrap="none" rtlCol="0">
            <a:spAutoFit/>
          </a:bodyPr>
          <a:lstStyle/>
          <a:p>
            <a:r>
              <a:rPr lang="de-DE" dirty="0" smtClean="0"/>
              <a:t>Move</a:t>
            </a:r>
            <a:endParaRPr lang="de-DE" dirty="0"/>
          </a:p>
        </p:txBody>
      </p:sp>
      <p:sp>
        <p:nvSpPr>
          <p:cNvPr id="9" name="Textfeld 8"/>
          <p:cNvSpPr txBox="1"/>
          <p:nvPr/>
        </p:nvSpPr>
        <p:spPr>
          <a:xfrm>
            <a:off x="6096000" y="5486400"/>
            <a:ext cx="1697901" cy="369332"/>
          </a:xfrm>
          <a:prstGeom prst="rect">
            <a:avLst/>
          </a:prstGeom>
          <a:noFill/>
        </p:spPr>
        <p:txBody>
          <a:bodyPr wrap="none" rtlCol="0">
            <a:spAutoFit/>
          </a:bodyPr>
          <a:lstStyle/>
          <a:p>
            <a:r>
              <a:rPr lang="de-DE" dirty="0" smtClean="0"/>
              <a:t>New Company</a:t>
            </a:r>
            <a:endParaRPr lang="de-DE" dirty="0"/>
          </a:p>
        </p:txBody>
      </p:sp>
      <p:cxnSp>
        <p:nvCxnSpPr>
          <p:cNvPr id="11" name="Gerade Verbindung 10"/>
          <p:cNvCxnSpPr>
            <a:stCxn id="4" idx="2"/>
            <a:endCxn id="5" idx="0"/>
          </p:cNvCxnSpPr>
          <p:nvPr/>
        </p:nvCxnSpPr>
        <p:spPr>
          <a:xfrm>
            <a:off x="1752600" y="2743200"/>
            <a:ext cx="0" cy="15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Gerade Verbindung 12"/>
          <p:cNvCxnSpPr>
            <a:stCxn id="6" idx="2"/>
            <a:endCxn id="7" idx="0"/>
          </p:cNvCxnSpPr>
          <p:nvPr/>
        </p:nvCxnSpPr>
        <p:spPr>
          <a:xfrm>
            <a:off x="6934200" y="2743200"/>
            <a:ext cx="0" cy="1524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Gerade Verbindung mit Pfeil 14"/>
          <p:cNvCxnSpPr>
            <a:stCxn id="5" idx="3"/>
            <a:endCxn id="7" idx="1"/>
          </p:cNvCxnSpPr>
          <p:nvPr/>
        </p:nvCxnSpPr>
        <p:spPr>
          <a:xfrm>
            <a:off x="2590800" y="4686300"/>
            <a:ext cx="35052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Gerade Verbindung mit Pfeil 16"/>
          <p:cNvCxnSpPr>
            <a:stCxn id="4" idx="3"/>
            <a:endCxn id="7" idx="1"/>
          </p:cNvCxnSpPr>
          <p:nvPr/>
        </p:nvCxnSpPr>
        <p:spPr>
          <a:xfrm>
            <a:off x="2590800" y="2324100"/>
            <a:ext cx="3505200" cy="2362200"/>
          </a:xfrm>
          <a:prstGeom prst="straightConnector1">
            <a:avLst/>
          </a:prstGeom>
          <a:ln>
            <a:prstDash val="dash"/>
            <a:tailEnd type="arrow"/>
          </a:ln>
        </p:spPr>
        <p:style>
          <a:lnRef idx="3">
            <a:schemeClr val="accent4"/>
          </a:lnRef>
          <a:fillRef idx="0">
            <a:schemeClr val="accent4"/>
          </a:fillRef>
          <a:effectRef idx="2">
            <a:schemeClr val="accent4"/>
          </a:effectRef>
          <a:fontRef idx="minor">
            <a:schemeClr val="tx1"/>
          </a:fontRef>
        </p:style>
      </p:cxnSp>
      <p:sp>
        <p:nvSpPr>
          <p:cNvPr id="20" name="Textfeld 19"/>
          <p:cNvSpPr txBox="1"/>
          <p:nvPr/>
        </p:nvSpPr>
        <p:spPr>
          <a:xfrm>
            <a:off x="1371600" y="5638800"/>
            <a:ext cx="1197764" cy="369332"/>
          </a:xfrm>
          <a:prstGeom prst="rect">
            <a:avLst/>
          </a:prstGeom>
          <a:noFill/>
        </p:spPr>
        <p:txBody>
          <a:bodyPr wrap="none" rtlCol="0">
            <a:spAutoFit/>
          </a:bodyPr>
          <a:lstStyle/>
          <a:p>
            <a:r>
              <a:rPr lang="de-DE" dirty="0" smtClean="0"/>
              <a:t>University</a:t>
            </a:r>
            <a:endParaRPr lang="de-DE" dirty="0"/>
          </a:p>
        </p:txBody>
      </p:sp>
      <p:sp>
        <p:nvSpPr>
          <p:cNvPr id="21" name="Textfeld 20"/>
          <p:cNvSpPr txBox="1"/>
          <p:nvPr/>
        </p:nvSpPr>
        <p:spPr>
          <a:xfrm rot="2147164">
            <a:off x="3330589" y="2985701"/>
            <a:ext cx="1402948" cy="646331"/>
          </a:xfrm>
          <a:prstGeom prst="rect">
            <a:avLst/>
          </a:prstGeom>
          <a:noFill/>
        </p:spPr>
        <p:txBody>
          <a:bodyPr wrap="none" rtlCol="0">
            <a:spAutoFit/>
          </a:bodyPr>
          <a:lstStyle/>
          <a:p>
            <a:r>
              <a:rPr lang="de-DE" dirty="0" smtClean="0"/>
              <a:t>Technology</a:t>
            </a:r>
          </a:p>
          <a:p>
            <a:r>
              <a:rPr lang="de-DE" dirty="0" smtClean="0"/>
              <a:t>Interchange</a:t>
            </a:r>
            <a:endParaRPr lang="de-DE" dirty="0"/>
          </a:p>
        </p:txBody>
      </p:sp>
      <p:sp>
        <p:nvSpPr>
          <p:cNvPr id="16" name="Textfeld 15"/>
          <p:cNvSpPr txBox="1"/>
          <p:nvPr/>
        </p:nvSpPr>
        <p:spPr>
          <a:xfrm>
            <a:off x="7942638" y="5672665"/>
            <a:ext cx="1112805" cy="246221"/>
          </a:xfrm>
          <a:prstGeom prst="rect">
            <a:avLst/>
          </a:prstGeom>
          <a:noFill/>
        </p:spPr>
        <p:txBody>
          <a:bodyPr wrap="none" rtlCol="0">
            <a:spAutoFit/>
          </a:bodyPr>
          <a:lstStyle/>
          <a:p>
            <a:pPr algn="r"/>
            <a:r>
              <a:rPr lang="de-DE" sz="1000" dirty="0" smtClean="0"/>
              <a:t>Schofield (2012)</a:t>
            </a:r>
            <a:endParaRPr lang="de-DE"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Start-</a:t>
            </a:r>
            <a:r>
              <a:rPr lang="de-DE" dirty="0" err="1" smtClean="0"/>
              <a:t>up</a:t>
            </a:r>
            <a:r>
              <a:rPr lang="de-DE" dirty="0" smtClean="0"/>
              <a:t> </a:t>
            </a:r>
            <a:r>
              <a:rPr lang="de-DE" dirty="0" err="1" smtClean="0"/>
              <a:t>Funding</a:t>
            </a:r>
            <a:endParaRPr lang="de-DE" dirty="0"/>
          </a:p>
        </p:txBody>
      </p:sp>
      <p:graphicFrame>
        <p:nvGraphicFramePr>
          <p:cNvPr id="4" name="Inhaltsplatzhalter 3"/>
          <p:cNvGraphicFramePr>
            <a:graphicFrameLocks noGrp="1"/>
          </p:cNvGraphicFramePr>
          <p:nvPr>
            <p:ph idx="1"/>
          </p:nvPr>
        </p:nvGraphicFramePr>
        <p:xfrm>
          <a:off x="457200" y="1676401"/>
          <a:ext cx="8229600" cy="152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533400" y="1447800"/>
            <a:ext cx="8302273" cy="369332"/>
          </a:xfrm>
          <a:prstGeom prst="rect">
            <a:avLst/>
          </a:prstGeom>
          <a:noFill/>
        </p:spPr>
        <p:txBody>
          <a:bodyPr wrap="none" rtlCol="0">
            <a:spAutoFit/>
          </a:bodyPr>
          <a:lstStyle/>
          <a:p>
            <a:r>
              <a:rPr lang="de-DE" dirty="0" err="1" smtClean="0"/>
              <a:t>Idea</a:t>
            </a:r>
            <a:r>
              <a:rPr lang="de-DE" dirty="0" smtClean="0"/>
              <a:t>	</a:t>
            </a:r>
            <a:r>
              <a:rPr lang="de-DE" dirty="0" err="1" smtClean="0"/>
              <a:t>development</a:t>
            </a:r>
            <a:r>
              <a:rPr lang="de-DE" dirty="0" smtClean="0"/>
              <a:t>     sample/prototype	</a:t>
            </a:r>
            <a:r>
              <a:rPr lang="de-DE" dirty="0" err="1" smtClean="0"/>
              <a:t>business</a:t>
            </a:r>
            <a:r>
              <a:rPr lang="de-DE" dirty="0" smtClean="0"/>
              <a:t> plan	</a:t>
            </a:r>
            <a:r>
              <a:rPr lang="de-DE" dirty="0" err="1" smtClean="0"/>
              <a:t>capital</a:t>
            </a:r>
            <a:r>
              <a:rPr lang="de-DE" dirty="0" smtClean="0"/>
              <a:t>/</a:t>
            </a:r>
            <a:r>
              <a:rPr lang="de-DE" dirty="0" err="1" smtClean="0"/>
              <a:t>financing</a:t>
            </a:r>
            <a:endParaRPr lang="de-DE" dirty="0"/>
          </a:p>
        </p:txBody>
      </p:sp>
      <p:sp>
        <p:nvSpPr>
          <p:cNvPr id="6" name="Textfeld 5"/>
          <p:cNvSpPr txBox="1"/>
          <p:nvPr/>
        </p:nvSpPr>
        <p:spPr>
          <a:xfrm>
            <a:off x="457200" y="4495800"/>
            <a:ext cx="2980303" cy="369332"/>
          </a:xfrm>
          <a:prstGeom prst="rect">
            <a:avLst/>
          </a:prstGeom>
          <a:noFill/>
        </p:spPr>
        <p:txBody>
          <a:bodyPr wrap="none" rtlCol="0">
            <a:spAutoFit/>
          </a:bodyPr>
          <a:lstStyle/>
          <a:p>
            <a:r>
              <a:rPr lang="de-DE" dirty="0" smtClean="0"/>
              <a:t>Business plan </a:t>
            </a:r>
            <a:r>
              <a:rPr lang="de-DE" dirty="0" err="1" smtClean="0"/>
              <a:t>competitions</a:t>
            </a:r>
            <a:endParaRPr lang="de-DE" dirty="0"/>
          </a:p>
        </p:txBody>
      </p:sp>
      <p:sp>
        <p:nvSpPr>
          <p:cNvPr id="7" name="Pfeil nach unten 6"/>
          <p:cNvSpPr/>
          <p:nvPr/>
        </p:nvSpPr>
        <p:spPr>
          <a:xfrm flipV="1">
            <a:off x="685800" y="3048000"/>
            <a:ext cx="7620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057400" y="3505200"/>
            <a:ext cx="6571094" cy="369332"/>
          </a:xfrm>
          <a:prstGeom prst="rect">
            <a:avLst/>
          </a:prstGeom>
          <a:solidFill>
            <a:srgbClr val="FFFF00"/>
          </a:solidFill>
          <a:ln>
            <a:solidFill>
              <a:srgbClr val="FFFF00"/>
            </a:solidFill>
          </a:ln>
        </p:spPr>
        <p:txBody>
          <a:bodyPr wrap="none" rtlCol="0">
            <a:spAutoFit/>
          </a:bodyPr>
          <a:lstStyle/>
          <a:p>
            <a:r>
              <a:rPr lang="de-DE" dirty="0" err="1" smtClean="0"/>
              <a:t>Pree</a:t>
            </a:r>
            <a:r>
              <a:rPr lang="de-DE" dirty="0" smtClean="0"/>
              <a:t> </a:t>
            </a:r>
            <a:r>
              <a:rPr lang="de-DE" dirty="0" err="1" smtClean="0"/>
              <a:t>seed</a:t>
            </a:r>
            <a:r>
              <a:rPr lang="de-DE" dirty="0" smtClean="0"/>
              <a:t> </a:t>
            </a:r>
            <a:r>
              <a:rPr lang="de-DE" dirty="0" err="1" smtClean="0"/>
              <a:t>capital</a:t>
            </a:r>
            <a:r>
              <a:rPr lang="de-DE" dirty="0" smtClean="0"/>
              <a:t>		</a:t>
            </a:r>
            <a:r>
              <a:rPr lang="de-DE" dirty="0" err="1" smtClean="0"/>
              <a:t>Seed</a:t>
            </a:r>
            <a:r>
              <a:rPr lang="de-DE" dirty="0" smtClean="0"/>
              <a:t> </a:t>
            </a:r>
            <a:r>
              <a:rPr lang="de-DE" dirty="0" err="1" smtClean="0"/>
              <a:t>capital</a:t>
            </a:r>
            <a:r>
              <a:rPr lang="de-DE" dirty="0" smtClean="0"/>
              <a:t>	   Venture Capital</a:t>
            </a:r>
            <a:endParaRPr lang="de-DE" dirty="0"/>
          </a:p>
        </p:txBody>
      </p:sp>
      <p:sp>
        <p:nvSpPr>
          <p:cNvPr id="9" name="Textfeld 8"/>
          <p:cNvSpPr txBox="1"/>
          <p:nvPr/>
        </p:nvSpPr>
        <p:spPr>
          <a:xfrm>
            <a:off x="3886200" y="3505200"/>
            <a:ext cx="2377574" cy="369332"/>
          </a:xfrm>
          <a:prstGeom prst="rect">
            <a:avLst/>
          </a:prstGeom>
          <a:solidFill>
            <a:srgbClr val="00B050"/>
          </a:solidFill>
          <a:ln>
            <a:solidFill>
              <a:srgbClr val="FFFF00"/>
            </a:solidFill>
          </a:ln>
        </p:spPr>
        <p:txBody>
          <a:bodyPr wrap="none" rtlCol="0">
            <a:spAutoFit/>
          </a:bodyPr>
          <a:lstStyle/>
          <a:p>
            <a:r>
              <a:rPr lang="de-DE" dirty="0" smtClean="0"/>
              <a:t>	</a:t>
            </a:r>
            <a:r>
              <a:rPr lang="de-DE" dirty="0" err="1" smtClean="0"/>
              <a:t>Seed</a:t>
            </a:r>
            <a:r>
              <a:rPr lang="de-DE" dirty="0" smtClean="0"/>
              <a:t> </a:t>
            </a:r>
            <a:r>
              <a:rPr lang="de-DE" dirty="0" err="1" smtClean="0"/>
              <a:t>capital</a:t>
            </a:r>
            <a:endParaRPr lang="de-DE" dirty="0"/>
          </a:p>
        </p:txBody>
      </p:sp>
      <p:sp>
        <p:nvSpPr>
          <p:cNvPr id="10" name="Textfeld 9"/>
          <p:cNvSpPr txBox="1"/>
          <p:nvPr/>
        </p:nvSpPr>
        <p:spPr>
          <a:xfrm>
            <a:off x="6258609" y="3505200"/>
            <a:ext cx="2351991" cy="369332"/>
          </a:xfrm>
          <a:prstGeom prst="rect">
            <a:avLst/>
          </a:prstGeom>
          <a:solidFill>
            <a:srgbClr val="FF0000"/>
          </a:solidFill>
          <a:ln>
            <a:solidFill>
              <a:srgbClr val="FFFF00"/>
            </a:solidFill>
          </a:ln>
        </p:spPr>
        <p:txBody>
          <a:bodyPr wrap="none" rtlCol="0">
            <a:spAutoFit/>
          </a:bodyPr>
          <a:lstStyle/>
          <a:p>
            <a:pPr lvl="1"/>
            <a:r>
              <a:rPr lang="de-DE" dirty="0" smtClean="0"/>
              <a:t>  Venture Capital</a:t>
            </a:r>
            <a:endParaRPr lang="de-DE" dirty="0"/>
          </a:p>
        </p:txBody>
      </p:sp>
      <p:sp>
        <p:nvSpPr>
          <p:cNvPr id="11" name="Textfeld 10"/>
          <p:cNvSpPr txBox="1"/>
          <p:nvPr/>
        </p:nvSpPr>
        <p:spPr>
          <a:xfrm>
            <a:off x="7942638" y="6078379"/>
            <a:ext cx="1112805" cy="246221"/>
          </a:xfrm>
          <a:prstGeom prst="rect">
            <a:avLst/>
          </a:prstGeom>
          <a:noFill/>
        </p:spPr>
        <p:txBody>
          <a:bodyPr wrap="none" rtlCol="0">
            <a:spAutoFit/>
          </a:bodyPr>
          <a:lstStyle/>
          <a:p>
            <a:pPr algn="r"/>
            <a:r>
              <a:rPr lang="de-DE" sz="1000" dirty="0" smtClean="0"/>
              <a:t>Schofield (2012)</a:t>
            </a:r>
            <a:endParaRPr lang="de-DE" sz="1000" dirty="0"/>
          </a:p>
        </p:txBody>
      </p:sp>
      <p:sp>
        <p:nvSpPr>
          <p:cNvPr id="12" name="Textfeld 11"/>
          <p:cNvSpPr txBox="1"/>
          <p:nvPr/>
        </p:nvSpPr>
        <p:spPr>
          <a:xfrm>
            <a:off x="6400800" y="4191000"/>
            <a:ext cx="2287806" cy="1477328"/>
          </a:xfrm>
          <a:prstGeom prst="rect">
            <a:avLst/>
          </a:prstGeom>
          <a:noFill/>
        </p:spPr>
        <p:txBody>
          <a:bodyPr wrap="none" rtlCol="0">
            <a:spAutoFit/>
          </a:bodyPr>
          <a:lstStyle/>
          <a:p>
            <a:r>
              <a:rPr lang="de-DE" dirty="0" smtClean="0"/>
              <a:t>BG, BTG (Hamburg)</a:t>
            </a:r>
          </a:p>
          <a:p>
            <a:r>
              <a:rPr lang="de-DE" dirty="0" smtClean="0"/>
              <a:t>KfW (national)</a:t>
            </a:r>
          </a:p>
          <a:p>
            <a:r>
              <a:rPr lang="de-DE" dirty="0" smtClean="0"/>
              <a:t>VC Fonds</a:t>
            </a:r>
          </a:p>
          <a:p>
            <a:r>
              <a:rPr lang="de-DE" dirty="0" smtClean="0"/>
              <a:t>Strategic</a:t>
            </a:r>
          </a:p>
          <a:p>
            <a:r>
              <a:rPr lang="de-DE" dirty="0" smtClean="0"/>
              <a:t>Shareholdings</a:t>
            </a: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Thank you for your attention</a:t>
            </a:r>
          </a:p>
        </p:txBody>
      </p:sp>
      <p:sp>
        <p:nvSpPr>
          <p:cNvPr id="26627" name="Textfeld 3"/>
          <p:cNvSpPr txBox="1">
            <a:spLocks noChangeArrowheads="1"/>
          </p:cNvSpPr>
          <p:nvPr/>
        </p:nvSpPr>
        <p:spPr bwMode="auto">
          <a:xfrm>
            <a:off x="381000" y="3505200"/>
            <a:ext cx="6705600" cy="2554288"/>
          </a:xfrm>
          <a:prstGeom prst="rect">
            <a:avLst/>
          </a:prstGeom>
          <a:noFill/>
          <a:ln w="9525">
            <a:noFill/>
            <a:miter lim="800000"/>
            <a:headEnd/>
            <a:tailEnd/>
          </a:ln>
        </p:spPr>
        <p:txBody>
          <a:bodyPr>
            <a:spAutoFit/>
          </a:bodyPr>
          <a:lstStyle/>
          <a:p>
            <a:r>
              <a:rPr lang="de-DE" sz="2000"/>
              <a:t>Regina Grussenmeyer</a:t>
            </a:r>
          </a:p>
          <a:p>
            <a:r>
              <a:rPr lang="de-DE" sz="2000"/>
              <a:t>Hamburg University of Technology</a:t>
            </a:r>
          </a:p>
          <a:p>
            <a:r>
              <a:rPr lang="de-DE" sz="2000"/>
              <a:t>Institute of Business Logistics and General Management</a:t>
            </a:r>
          </a:p>
          <a:p>
            <a:r>
              <a:rPr lang="de-DE" sz="2000"/>
              <a:t>Schwarzenbergstraße 95</a:t>
            </a:r>
          </a:p>
          <a:p>
            <a:r>
              <a:rPr lang="de-DE" sz="2000"/>
              <a:t>Building D, Room 2.014</a:t>
            </a:r>
          </a:p>
          <a:p>
            <a:endParaRPr lang="de-DE" sz="2000"/>
          </a:p>
          <a:p>
            <a:r>
              <a:rPr lang="de-DE" sz="2000"/>
              <a:t>Tel. +49 40 42878 4525</a:t>
            </a:r>
          </a:p>
          <a:p>
            <a:r>
              <a:rPr lang="de-DE" sz="2000"/>
              <a:t>regina.grussenmeyer@tuhh.de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81000" y="1295400"/>
            <a:ext cx="8382000" cy="4876800"/>
          </a:xfrm>
          <a:prstGeom prst="roundRect">
            <a:avLst>
              <a:gd name="adj" fmla="val 822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1219200" y="0"/>
            <a:ext cx="4876800" cy="1143000"/>
          </a:xfrm>
        </p:spPr>
        <p:txBody>
          <a:bodyPr anchor="b"/>
          <a:lstStyle/>
          <a:p>
            <a:pPr algn="l"/>
            <a:r>
              <a:rPr lang="en-US" sz="2800" b="1" dirty="0" smtClean="0"/>
              <a:t>Suggested Measures </a:t>
            </a:r>
            <a:endParaRPr lang="en-US" sz="2800" b="1" dirty="0"/>
          </a:p>
        </p:txBody>
      </p:sp>
      <p:graphicFrame>
        <p:nvGraphicFramePr>
          <p:cNvPr id="9" name="Tabelle 8"/>
          <p:cNvGraphicFramePr>
            <a:graphicFrameLocks noGrp="1"/>
          </p:cNvGraphicFramePr>
          <p:nvPr/>
        </p:nvGraphicFramePr>
        <p:xfrm>
          <a:off x="609600" y="1524000"/>
          <a:ext cx="3810000" cy="3569880"/>
        </p:xfrm>
        <a:graphic>
          <a:graphicData uri="http://schemas.openxmlformats.org/drawingml/2006/table">
            <a:tbl>
              <a:tblPr firstRow="1" bandRow="1">
                <a:tableStyleId>{21E4AEA4-8DFA-4A89-87EB-49C32662AFE0}</a:tableStyleId>
              </a:tblPr>
              <a:tblGrid>
                <a:gridCol w="685800"/>
                <a:gridCol w="3124200"/>
              </a:tblGrid>
              <a:tr h="381000">
                <a:tc gridSpan="2">
                  <a:txBody>
                    <a:bodyPr/>
                    <a:lstStyle/>
                    <a:p>
                      <a:r>
                        <a:rPr lang="en-US" sz="1500" dirty="0" smtClean="0"/>
                        <a:t>BIs / STPs</a:t>
                      </a:r>
                      <a:endParaRPr lang="en-US" sz="1500" dirty="0"/>
                    </a:p>
                  </a:txBody>
                  <a:tcPr marL="108000" marR="108000" marT="72000" marB="72000" anchor="ctr"/>
                </a:tc>
                <a:tc hMerge="1">
                  <a:txBody>
                    <a:bodyPr/>
                    <a:lstStyle/>
                    <a:p>
                      <a:endParaRPr lang="en-US" dirty="0"/>
                    </a:p>
                  </a:txBody>
                  <a:tcPr/>
                </a:tc>
              </a:tr>
              <a:tr h="370840">
                <a:tc>
                  <a:txBody>
                    <a:bodyPr/>
                    <a:lstStyle/>
                    <a:p>
                      <a:r>
                        <a:rPr lang="en-US" sz="1350" b="1" i="1" dirty="0" smtClean="0"/>
                        <a:t>M1</a:t>
                      </a:r>
                      <a:endParaRPr lang="en-US" sz="1350" b="1" i="1" dirty="0"/>
                    </a:p>
                  </a:txBody>
                  <a:tcPr marL="108000" marR="108000" marT="72000" marB="72000"/>
                </a:tc>
                <a:tc>
                  <a:txBody>
                    <a:bodyPr/>
                    <a:lstStyle/>
                    <a:p>
                      <a:r>
                        <a:rPr lang="en-US" sz="1350" dirty="0" smtClean="0"/>
                        <a:t>Improvement of organizational and financial framework of BIs/STPs</a:t>
                      </a:r>
                      <a:endParaRPr lang="en-US" sz="1350" dirty="0"/>
                    </a:p>
                  </a:txBody>
                  <a:tcPr marL="108000" marR="108000" marT="72000" marB="72000"/>
                </a:tc>
              </a:tr>
              <a:tr h="370840">
                <a:tc>
                  <a:txBody>
                    <a:bodyPr/>
                    <a:lstStyle/>
                    <a:p>
                      <a:r>
                        <a:rPr lang="en-US" sz="1350" b="1" i="1" dirty="0" smtClean="0"/>
                        <a:t>M2</a:t>
                      </a:r>
                      <a:endParaRPr lang="en-US" sz="1350" b="1" i="1" dirty="0"/>
                    </a:p>
                  </a:txBody>
                  <a:tcPr marL="108000" marR="108000" marT="72000" marB="72000"/>
                </a:tc>
                <a:tc>
                  <a:txBody>
                    <a:bodyPr/>
                    <a:lstStyle/>
                    <a:p>
                      <a:r>
                        <a:rPr lang="en-US" sz="1350" dirty="0" smtClean="0"/>
                        <a:t>Infrastructure development that suited to meeting start-up and spin-off needs</a:t>
                      </a:r>
                      <a:endParaRPr lang="en-US" sz="1350" dirty="0"/>
                    </a:p>
                  </a:txBody>
                  <a:tcPr marL="108000" marR="108000" marT="72000" marB="72000"/>
                </a:tc>
              </a:tr>
              <a:tr h="370840">
                <a:tc>
                  <a:txBody>
                    <a:bodyPr/>
                    <a:lstStyle/>
                    <a:p>
                      <a:r>
                        <a:rPr lang="en-US" sz="1350" b="1" i="1" dirty="0" smtClean="0"/>
                        <a:t>M3</a:t>
                      </a:r>
                      <a:endParaRPr lang="en-US" sz="1350" b="1" i="1" dirty="0"/>
                    </a:p>
                  </a:txBody>
                  <a:tcPr marL="108000" marR="108000" marT="72000" marB="72000"/>
                </a:tc>
                <a:tc>
                  <a:txBody>
                    <a:bodyPr/>
                    <a:lstStyle/>
                    <a:p>
                      <a:r>
                        <a:rPr lang="en-US" sz="1350" dirty="0" smtClean="0"/>
                        <a:t>Implementation</a:t>
                      </a:r>
                      <a:r>
                        <a:rPr lang="en-US" sz="1350" baseline="0" dirty="0" smtClean="0"/>
                        <a:t> of collaborative software platforms for improved communication and innovation management</a:t>
                      </a:r>
                      <a:endParaRPr lang="en-US" sz="1350" dirty="0"/>
                    </a:p>
                  </a:txBody>
                  <a:tcPr marL="108000" marR="108000" marT="72000" marB="72000"/>
                </a:tc>
              </a:tr>
              <a:tr h="370840">
                <a:tc>
                  <a:txBody>
                    <a:bodyPr/>
                    <a:lstStyle/>
                    <a:p>
                      <a:r>
                        <a:rPr lang="en-US" sz="1350" b="1" i="1" dirty="0" smtClean="0"/>
                        <a:t>M4</a:t>
                      </a:r>
                      <a:endParaRPr lang="en-US" sz="1350" b="1" i="1" dirty="0"/>
                    </a:p>
                  </a:txBody>
                  <a:tcPr marL="108000" marR="108000" marT="72000" marB="72000"/>
                </a:tc>
                <a:tc>
                  <a:txBody>
                    <a:bodyPr/>
                    <a:lstStyle/>
                    <a:p>
                      <a:r>
                        <a:rPr lang="en-US" sz="1350" dirty="0" smtClean="0"/>
                        <a:t>Improvement</a:t>
                      </a:r>
                      <a:r>
                        <a:rPr lang="en-US" sz="1350" baseline="0" dirty="0" smtClean="0"/>
                        <a:t> of services for tenants of BIs/STPs</a:t>
                      </a:r>
                      <a:endParaRPr lang="en-US" sz="1350" dirty="0"/>
                    </a:p>
                  </a:txBody>
                  <a:tcPr marL="108000" marR="108000" marT="72000" marB="72000"/>
                </a:tc>
              </a:tr>
              <a:tr h="370840">
                <a:tc>
                  <a:txBody>
                    <a:bodyPr/>
                    <a:lstStyle/>
                    <a:p>
                      <a:r>
                        <a:rPr lang="en-US" sz="1350" b="1" i="1" dirty="0" smtClean="0"/>
                        <a:t>M5</a:t>
                      </a:r>
                      <a:endParaRPr lang="en-US" sz="1350" b="1" i="1" dirty="0"/>
                    </a:p>
                  </a:txBody>
                  <a:tcPr marL="108000" marR="108000" marT="72000" marB="72000"/>
                </a:tc>
                <a:tc>
                  <a:txBody>
                    <a:bodyPr/>
                    <a:lstStyle/>
                    <a:p>
                      <a:r>
                        <a:rPr lang="en-US" sz="1350" dirty="0" smtClean="0"/>
                        <a:t>Application of new incubation</a:t>
                      </a:r>
                      <a:r>
                        <a:rPr lang="en-US" sz="1350" baseline="0" dirty="0" smtClean="0"/>
                        <a:t/>
                      </a:r>
                      <a:br>
                        <a:rPr lang="en-US" sz="1350" baseline="0" dirty="0" smtClean="0"/>
                      </a:br>
                      <a:r>
                        <a:rPr lang="en-US" sz="1350" baseline="0" dirty="0" smtClean="0"/>
                        <a:t>models – virtual business incubators</a:t>
                      </a:r>
                      <a:endParaRPr lang="en-US" sz="1350" dirty="0"/>
                    </a:p>
                  </a:txBody>
                  <a:tcPr marL="108000" marR="108000" marT="72000" marB="72000"/>
                </a:tc>
              </a:tr>
            </a:tbl>
          </a:graphicData>
        </a:graphic>
      </p:graphicFrame>
      <p:graphicFrame>
        <p:nvGraphicFramePr>
          <p:cNvPr id="10" name="Tabelle 9"/>
          <p:cNvGraphicFramePr>
            <a:graphicFrameLocks noGrp="1"/>
          </p:cNvGraphicFramePr>
          <p:nvPr/>
        </p:nvGraphicFramePr>
        <p:xfrm>
          <a:off x="4724400" y="1524000"/>
          <a:ext cx="3810000" cy="4384440"/>
        </p:xfrm>
        <a:graphic>
          <a:graphicData uri="http://schemas.openxmlformats.org/drawingml/2006/table">
            <a:tbl>
              <a:tblPr firstRow="1" bandRow="1">
                <a:tableStyleId>{21E4AEA4-8DFA-4A89-87EB-49C32662AFE0}</a:tableStyleId>
              </a:tblPr>
              <a:tblGrid>
                <a:gridCol w="685800"/>
                <a:gridCol w="3124200"/>
              </a:tblGrid>
              <a:tr h="304800">
                <a:tc gridSpan="2">
                  <a:txBody>
                    <a:bodyPr/>
                    <a:lstStyle/>
                    <a:p>
                      <a:r>
                        <a:rPr lang="en-US" sz="1500" dirty="0" smtClean="0"/>
                        <a:t>Universities</a:t>
                      </a:r>
                      <a:endParaRPr lang="en-US" sz="1500" dirty="0"/>
                    </a:p>
                  </a:txBody>
                  <a:tcPr marL="108000" marR="108000" marT="72000" marB="72000" anchor="ctr">
                    <a:solidFill>
                      <a:schemeClr val="accent1">
                        <a:lumMod val="25000"/>
                      </a:schemeClr>
                    </a:solidFill>
                  </a:tcPr>
                </a:tc>
                <a:tc hMerge="1">
                  <a:txBody>
                    <a:bodyPr/>
                    <a:lstStyle/>
                    <a:p>
                      <a:endParaRPr lang="en-US" dirty="0"/>
                    </a:p>
                  </a:txBody>
                  <a:tcPr/>
                </a:tc>
              </a:tr>
              <a:tr h="370840">
                <a:tc>
                  <a:txBody>
                    <a:bodyPr/>
                    <a:lstStyle/>
                    <a:p>
                      <a:r>
                        <a:rPr lang="en-US" sz="1350" b="1" i="1" dirty="0" smtClean="0"/>
                        <a:t>M6</a:t>
                      </a:r>
                      <a:endParaRPr lang="en-US" sz="1350" b="1" i="1" dirty="0"/>
                    </a:p>
                  </a:txBody>
                  <a:tcPr marL="108000" marR="108000" marT="72000" marB="72000"/>
                </a:tc>
                <a:tc>
                  <a:txBody>
                    <a:bodyPr/>
                    <a:lstStyle/>
                    <a:p>
                      <a:r>
                        <a:rPr lang="en-US" sz="1350" dirty="0" smtClean="0"/>
                        <a:t>Establishment of creative and</a:t>
                      </a:r>
                      <a:r>
                        <a:rPr lang="en-US" sz="1350" baseline="0" dirty="0" smtClean="0"/>
                        <a:t> </a:t>
                      </a:r>
                      <a:r>
                        <a:rPr lang="en-US" sz="1350" dirty="0" smtClean="0"/>
                        <a:t>entrepreneurial framework with schools and universities</a:t>
                      </a:r>
                      <a:endParaRPr lang="en-US" sz="1350" dirty="0"/>
                    </a:p>
                  </a:txBody>
                  <a:tcPr marL="108000" marR="108000" marT="72000" marB="72000"/>
                </a:tc>
              </a:tr>
              <a:tr h="370840">
                <a:tc>
                  <a:txBody>
                    <a:bodyPr/>
                    <a:lstStyle/>
                    <a:p>
                      <a:r>
                        <a:rPr lang="en-US" sz="1350" b="1" i="1" dirty="0" smtClean="0"/>
                        <a:t>M7</a:t>
                      </a:r>
                      <a:endParaRPr lang="en-US" sz="1350" b="1" i="1" dirty="0"/>
                    </a:p>
                  </a:txBody>
                  <a:tcPr marL="108000" marR="108000" marT="72000" marB="72000"/>
                </a:tc>
                <a:tc>
                  <a:txBody>
                    <a:bodyPr/>
                    <a:lstStyle/>
                    <a:p>
                      <a:r>
                        <a:rPr lang="en-US" sz="1350" dirty="0" smtClean="0"/>
                        <a:t>Creation of mechanisms and</a:t>
                      </a:r>
                      <a:r>
                        <a:rPr lang="en-US" sz="1350" baseline="0" dirty="0" smtClean="0"/>
                        <a:t> </a:t>
                      </a:r>
                      <a:r>
                        <a:rPr lang="en-US" sz="1350" dirty="0" smtClean="0"/>
                        <a:t>structures for high-tech innovation in cooperation with universities and research centers</a:t>
                      </a:r>
                      <a:endParaRPr lang="en-US" sz="1350" dirty="0"/>
                    </a:p>
                  </a:txBody>
                  <a:tcPr marL="108000" marR="108000" marT="72000" marB="72000"/>
                </a:tc>
              </a:tr>
              <a:tr h="370840">
                <a:tc>
                  <a:txBody>
                    <a:bodyPr/>
                    <a:lstStyle/>
                    <a:p>
                      <a:r>
                        <a:rPr lang="en-US" sz="1350" b="1" i="1" dirty="0" smtClean="0"/>
                        <a:t>M8</a:t>
                      </a:r>
                      <a:endParaRPr lang="en-US" sz="1350" b="1" i="1" dirty="0"/>
                    </a:p>
                  </a:txBody>
                  <a:tcPr marL="108000" marR="108000" marT="72000" marB="72000"/>
                </a:tc>
                <a:tc>
                  <a:txBody>
                    <a:bodyPr/>
                    <a:lstStyle/>
                    <a:p>
                      <a:r>
                        <a:rPr lang="en-US" sz="1350" dirty="0" smtClean="0"/>
                        <a:t>Organization of competitions and awards for best business plans, best student’s/researcher’s ideas</a:t>
                      </a:r>
                      <a:endParaRPr lang="en-US" sz="1350" dirty="0"/>
                    </a:p>
                  </a:txBody>
                  <a:tcPr marL="108000" marR="108000" marT="72000" marB="72000"/>
                </a:tc>
              </a:tr>
              <a:tr h="370840">
                <a:tc>
                  <a:txBody>
                    <a:bodyPr/>
                    <a:lstStyle/>
                    <a:p>
                      <a:r>
                        <a:rPr lang="en-US" sz="1350" b="1" i="1" dirty="0" smtClean="0"/>
                        <a:t>M9</a:t>
                      </a:r>
                      <a:endParaRPr lang="en-US" sz="1350" b="1" i="1" dirty="0"/>
                    </a:p>
                  </a:txBody>
                  <a:tcPr marL="108000" marR="108000" marT="72000" marB="72000"/>
                </a:tc>
                <a:tc>
                  <a:txBody>
                    <a:bodyPr/>
                    <a:lstStyle/>
                    <a:p>
                      <a:r>
                        <a:rPr lang="en-US" sz="1350" dirty="0" smtClean="0"/>
                        <a:t>Improving visibility, promotion and </a:t>
                      </a:r>
                    </a:p>
                    <a:p>
                      <a:r>
                        <a:rPr lang="en-US" sz="1350" dirty="0" smtClean="0"/>
                        <a:t>internationalization of BIs/STPs for their sustainable development</a:t>
                      </a:r>
                      <a:endParaRPr lang="en-US" sz="1350" dirty="0"/>
                    </a:p>
                  </a:txBody>
                  <a:tcPr marL="108000" marR="108000" marT="72000" marB="72000"/>
                </a:tc>
              </a:tr>
              <a:tr h="370840">
                <a:tc>
                  <a:txBody>
                    <a:bodyPr/>
                    <a:lstStyle/>
                    <a:p>
                      <a:r>
                        <a:rPr lang="en-US" sz="1350" b="1" i="1" dirty="0" smtClean="0"/>
                        <a:t>M10</a:t>
                      </a:r>
                      <a:endParaRPr lang="en-US" sz="1350" b="1" i="1" dirty="0"/>
                    </a:p>
                  </a:txBody>
                  <a:tcPr marL="108000" marR="108000" marT="72000" marB="72000"/>
                </a:tc>
                <a:tc>
                  <a:txBody>
                    <a:bodyPr/>
                    <a:lstStyle/>
                    <a:p>
                      <a:r>
                        <a:rPr lang="en-US" sz="1350" dirty="0" smtClean="0"/>
                        <a:t>Networking among BIs and with STPs and universities on local, regional and EU level</a:t>
                      </a:r>
                      <a:endParaRPr lang="en-US" sz="1350" dirty="0"/>
                    </a:p>
                  </a:txBody>
                  <a:tcPr marL="108000" marR="108000" marT="72000" marB="72000"/>
                </a:tc>
              </a:tr>
            </a:tbl>
          </a:graphicData>
        </a:graphic>
      </p:graphicFrame>
      <p:sp>
        <p:nvSpPr>
          <p:cNvPr id="12" name="Rechteck 11"/>
          <p:cNvSpPr/>
          <p:nvPr/>
        </p:nvSpPr>
        <p:spPr>
          <a:xfrm>
            <a:off x="609600" y="2462652"/>
            <a:ext cx="3810000" cy="533400"/>
          </a:xfrm>
          <a:prstGeom prst="rect">
            <a:avLst/>
          </a:prstGeom>
          <a:noFill/>
          <a:ln w="38100">
            <a:solidFill>
              <a:srgbClr val="E6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rot="2100000" flipH="1">
            <a:off x="4388086" y="2945826"/>
            <a:ext cx="838200" cy="685800"/>
          </a:xfrm>
          <a:prstGeom prst="rightArrow">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1200"/>
              </a:spcAft>
              <a:buFont typeface="Wingdings" pitchFamily="2" charset="2"/>
              <a:buChar char="§"/>
            </a:pPr>
            <a:r>
              <a:rPr lang="en-US" sz="1800" dirty="0" smtClean="0"/>
              <a:t>University </a:t>
            </a:r>
            <a:r>
              <a:rPr lang="en-US" sz="1800" dirty="0" err="1" smtClean="0"/>
              <a:t>cooperations</a:t>
            </a:r>
            <a:r>
              <a:rPr lang="en-US" sz="1800" dirty="0" smtClean="0"/>
              <a:t> with Business Incubators (BIs) and Science and Technology Parks (STPs) are efficient instruments for enhancing the development of an innovation region.</a:t>
            </a:r>
          </a:p>
          <a:p>
            <a:pPr marL="450850" indent="-450850">
              <a:lnSpc>
                <a:spcPct val="120000"/>
              </a:lnSpc>
              <a:spcBef>
                <a:spcPts val="0"/>
              </a:spcBef>
              <a:spcAft>
                <a:spcPts val="1200"/>
              </a:spcAft>
              <a:buFont typeface="Wingdings" pitchFamily="2" charset="2"/>
              <a:buChar char="§"/>
            </a:pPr>
            <a:r>
              <a:rPr lang="en-US" sz="1800" dirty="0" smtClean="0"/>
              <a:t>In Order to support the sustainable development of BIs/STPs in the WBC region, ten strategic measures were elaborated during the </a:t>
            </a:r>
            <a:r>
              <a:rPr lang="en-US" sz="1800" dirty="0" err="1" smtClean="0"/>
              <a:t>WBCInno</a:t>
            </a:r>
            <a:r>
              <a:rPr lang="en-US" sz="1800" dirty="0" smtClean="0"/>
              <a:t> project.</a:t>
            </a:r>
          </a:p>
          <a:p>
            <a:pPr marL="450850" indent="-450850">
              <a:lnSpc>
                <a:spcPct val="120000"/>
              </a:lnSpc>
              <a:spcBef>
                <a:spcPts val="0"/>
              </a:spcBef>
              <a:spcAft>
                <a:spcPts val="1200"/>
              </a:spcAft>
              <a:buFont typeface="Wingdings" pitchFamily="2" charset="2"/>
              <a:buChar char="§"/>
            </a:pPr>
            <a:r>
              <a:rPr lang="en-US" sz="1800" dirty="0" smtClean="0"/>
              <a:t>The focus of this presentation lays on the first of the ten measure: </a:t>
            </a:r>
            <a:br>
              <a:rPr lang="en-US" sz="1800" dirty="0" smtClean="0"/>
            </a:br>
            <a:r>
              <a:rPr lang="en-US" sz="1800" b="1" dirty="0" smtClean="0"/>
              <a:t>The Improvement of organizational and financial framework of BIs/STPs</a:t>
            </a:r>
          </a:p>
          <a:p>
            <a:pPr marL="450850" indent="-450850">
              <a:lnSpc>
                <a:spcPct val="120000"/>
              </a:lnSpc>
              <a:spcBef>
                <a:spcPts val="0"/>
              </a:spcBef>
              <a:spcAft>
                <a:spcPts val="1200"/>
              </a:spcAft>
              <a:buFont typeface="Wingdings" pitchFamily="2" charset="2"/>
              <a:buChar char="§"/>
            </a:pPr>
            <a:endParaRPr lang="en-US" sz="1800" dirty="0" smtClean="0"/>
          </a:p>
        </p:txBody>
      </p:sp>
      <p:sp>
        <p:nvSpPr>
          <p:cNvPr id="5" name="Titel 1"/>
          <p:cNvSpPr>
            <a:spLocks noGrp="1"/>
          </p:cNvSpPr>
          <p:nvPr>
            <p:ph type="title"/>
          </p:nvPr>
        </p:nvSpPr>
        <p:spPr>
          <a:xfrm>
            <a:off x="1219200" y="0"/>
            <a:ext cx="4876800" cy="1143000"/>
          </a:xfrm>
        </p:spPr>
        <p:txBody>
          <a:bodyPr anchor="b"/>
          <a:lstStyle/>
          <a:p>
            <a:pPr algn="l"/>
            <a:r>
              <a:rPr lang="en-US" sz="2800" b="1" dirty="0" smtClean="0"/>
              <a:t>Introduction</a:t>
            </a:r>
            <a:endParaRPr lang="en-US" sz="28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Critical </a:t>
            </a:r>
            <a:r>
              <a:rPr lang="de-DE" b="1" dirty="0" err="1" smtClean="0"/>
              <a:t>infrastructure</a:t>
            </a:r>
            <a:r>
              <a:rPr lang="de-DE" b="1" dirty="0" smtClean="0"/>
              <a:t> </a:t>
            </a:r>
            <a:r>
              <a:rPr lang="de-DE" b="1" dirty="0" err="1" smtClean="0"/>
              <a:t>factors</a:t>
            </a:r>
            <a:endParaRPr lang="de-DE" b="1" dirty="0"/>
          </a:p>
        </p:txBody>
      </p:sp>
      <p:sp>
        <p:nvSpPr>
          <p:cNvPr id="6" name="Inhaltsplatzhalter 2"/>
          <p:cNvSpPr txBox="1">
            <a:spLocks/>
          </p:cNvSpPr>
          <p:nvPr/>
        </p:nvSpPr>
        <p:spPr>
          <a:xfrm>
            <a:off x="609600" y="1524001"/>
            <a:ext cx="8229600" cy="2362199"/>
          </a:xfrm>
          <a:prstGeom prst="rect">
            <a:avLst/>
          </a:prstGeom>
        </p:spPr>
        <p:txBody>
          <a:bodyPr numCol="2">
            <a:normAutofit fontScale="77500" lnSpcReduction="20000"/>
          </a:bodyPr>
          <a:lstStyle/>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Renovation / construction</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Optimal size</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Neighborhood</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Tenants/BI/STP</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Facilities for research in STPs</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endParaRPr lang="en-US" dirty="0" smtClean="0"/>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Administrative and secretarial support</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Information service</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Legal support</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Accounting and financial advice</a:t>
            </a:r>
          </a:p>
          <a:p>
            <a:pPr marL="450850" marR="0" lvl="0" indent="-450850" algn="l" defTabSz="914400" rtl="0" eaLnBrk="0" fontAlgn="base" latinLnBrk="0" hangingPunct="0">
              <a:lnSpc>
                <a:spcPct val="120000"/>
              </a:lnSpc>
              <a:spcBef>
                <a:spcPts val="0"/>
              </a:spcBef>
              <a:spcAft>
                <a:spcPts val="1200"/>
              </a:spcAft>
              <a:buClrTx/>
              <a:buSzTx/>
              <a:buFont typeface="Wingdings" pitchFamily="2" charset="2"/>
              <a:buChar char="§"/>
              <a:tabLst/>
              <a:defRPr/>
            </a:pPr>
            <a:r>
              <a:rPr lang="en-US" dirty="0" smtClean="0"/>
              <a:t>Promotion and networking</a:t>
            </a:r>
            <a:endParaRPr lang="de-DE" dirty="0" smtClean="0"/>
          </a:p>
        </p:txBody>
      </p:sp>
      <p:sp>
        <p:nvSpPr>
          <p:cNvPr id="5" name="Rechteck 4"/>
          <p:cNvSpPr/>
          <p:nvPr/>
        </p:nvSpPr>
        <p:spPr>
          <a:xfrm>
            <a:off x="762000" y="4114800"/>
            <a:ext cx="7620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20000"/>
              </a:lnSpc>
              <a:spcAft>
                <a:spcPts val="1100"/>
              </a:spcAft>
            </a:pPr>
            <a:r>
              <a:rPr lang="en-US" b="1" dirty="0" smtClean="0">
                <a:solidFill>
                  <a:schemeClr val="tx1"/>
                </a:solidFill>
              </a:rPr>
              <a:t>Experiences show that a lack of good space conditions may partly be compensated by services and small business can be quickly developed despite the lack of space, while the lack of services (especially the basic level of services) cannot be compensated for by the luxuriously made BI/STP space</a:t>
            </a:r>
          </a:p>
        </p:txBody>
      </p:sp>
      <p:sp>
        <p:nvSpPr>
          <p:cNvPr id="7" name="Pfeil nach unten 6"/>
          <p:cNvSpPr/>
          <p:nvPr/>
        </p:nvSpPr>
        <p:spPr>
          <a:xfrm>
            <a:off x="4000500" y="3352800"/>
            <a:ext cx="1143000" cy="609600"/>
          </a:xfrm>
          <a:prstGeom prst="downArrow">
            <a:avLst>
              <a:gd name="adj1" fmla="val 26190"/>
              <a:gd name="adj2" fmla="val 6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81000" y="1295400"/>
            <a:ext cx="8382000" cy="4876800"/>
          </a:xfrm>
          <a:prstGeom prst="roundRect">
            <a:avLst>
              <a:gd name="adj" fmla="val 822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1219200" y="0"/>
            <a:ext cx="4876800" cy="1143000"/>
          </a:xfrm>
        </p:spPr>
        <p:txBody>
          <a:bodyPr anchor="b"/>
          <a:lstStyle/>
          <a:p>
            <a:pPr algn="l"/>
            <a:r>
              <a:rPr lang="en-US" sz="2800" b="1" dirty="0" smtClean="0"/>
              <a:t>Suggested Measures </a:t>
            </a:r>
            <a:endParaRPr lang="en-US" sz="2800" b="1" dirty="0"/>
          </a:p>
        </p:txBody>
      </p:sp>
      <p:graphicFrame>
        <p:nvGraphicFramePr>
          <p:cNvPr id="9" name="Tabelle 8"/>
          <p:cNvGraphicFramePr>
            <a:graphicFrameLocks noGrp="1"/>
          </p:cNvGraphicFramePr>
          <p:nvPr/>
        </p:nvGraphicFramePr>
        <p:xfrm>
          <a:off x="609600" y="1524000"/>
          <a:ext cx="3810000" cy="3569880"/>
        </p:xfrm>
        <a:graphic>
          <a:graphicData uri="http://schemas.openxmlformats.org/drawingml/2006/table">
            <a:tbl>
              <a:tblPr firstRow="1" bandRow="1">
                <a:tableStyleId>{21E4AEA4-8DFA-4A89-87EB-49C32662AFE0}</a:tableStyleId>
              </a:tblPr>
              <a:tblGrid>
                <a:gridCol w="685800"/>
                <a:gridCol w="3124200"/>
              </a:tblGrid>
              <a:tr h="381000">
                <a:tc gridSpan="2">
                  <a:txBody>
                    <a:bodyPr/>
                    <a:lstStyle/>
                    <a:p>
                      <a:r>
                        <a:rPr lang="en-US" sz="1500" dirty="0" smtClean="0"/>
                        <a:t>BIs / STPs</a:t>
                      </a:r>
                      <a:endParaRPr lang="en-US" sz="1500" dirty="0"/>
                    </a:p>
                  </a:txBody>
                  <a:tcPr marL="108000" marR="108000" marT="72000" marB="72000" anchor="ctr"/>
                </a:tc>
                <a:tc hMerge="1">
                  <a:txBody>
                    <a:bodyPr/>
                    <a:lstStyle/>
                    <a:p>
                      <a:endParaRPr lang="en-US" dirty="0"/>
                    </a:p>
                  </a:txBody>
                  <a:tcPr/>
                </a:tc>
              </a:tr>
              <a:tr h="370840">
                <a:tc>
                  <a:txBody>
                    <a:bodyPr/>
                    <a:lstStyle/>
                    <a:p>
                      <a:r>
                        <a:rPr lang="en-US" sz="1350" b="1" i="1" dirty="0" smtClean="0"/>
                        <a:t>M1</a:t>
                      </a:r>
                      <a:endParaRPr lang="en-US" sz="1350" b="1" i="1" dirty="0"/>
                    </a:p>
                  </a:txBody>
                  <a:tcPr marL="108000" marR="108000" marT="72000" marB="72000"/>
                </a:tc>
                <a:tc>
                  <a:txBody>
                    <a:bodyPr/>
                    <a:lstStyle/>
                    <a:p>
                      <a:r>
                        <a:rPr lang="en-US" sz="1350" dirty="0" smtClean="0"/>
                        <a:t>Improvement of organizational and financial framework of BIs/STPs</a:t>
                      </a:r>
                      <a:endParaRPr lang="en-US" sz="1350" dirty="0"/>
                    </a:p>
                  </a:txBody>
                  <a:tcPr marL="108000" marR="108000" marT="72000" marB="72000"/>
                </a:tc>
              </a:tr>
              <a:tr h="370840">
                <a:tc>
                  <a:txBody>
                    <a:bodyPr/>
                    <a:lstStyle/>
                    <a:p>
                      <a:r>
                        <a:rPr lang="en-US" sz="1350" b="1" i="1" dirty="0" smtClean="0"/>
                        <a:t>M2</a:t>
                      </a:r>
                      <a:endParaRPr lang="en-US" sz="1350" b="1" i="1" dirty="0"/>
                    </a:p>
                  </a:txBody>
                  <a:tcPr marL="108000" marR="108000" marT="72000" marB="72000"/>
                </a:tc>
                <a:tc>
                  <a:txBody>
                    <a:bodyPr/>
                    <a:lstStyle/>
                    <a:p>
                      <a:r>
                        <a:rPr lang="en-US" sz="1350" dirty="0" smtClean="0"/>
                        <a:t>Infrastructure development that suited to meeting start-up and spin-off needs</a:t>
                      </a:r>
                      <a:endParaRPr lang="en-US" sz="1350" dirty="0"/>
                    </a:p>
                  </a:txBody>
                  <a:tcPr marL="108000" marR="108000" marT="72000" marB="72000"/>
                </a:tc>
              </a:tr>
              <a:tr h="370840">
                <a:tc>
                  <a:txBody>
                    <a:bodyPr/>
                    <a:lstStyle/>
                    <a:p>
                      <a:r>
                        <a:rPr lang="en-US" sz="1350" b="1" i="1" dirty="0" smtClean="0"/>
                        <a:t>M3</a:t>
                      </a:r>
                      <a:endParaRPr lang="en-US" sz="1350" b="1" i="1" dirty="0"/>
                    </a:p>
                  </a:txBody>
                  <a:tcPr marL="108000" marR="108000" marT="72000" marB="72000"/>
                </a:tc>
                <a:tc>
                  <a:txBody>
                    <a:bodyPr/>
                    <a:lstStyle/>
                    <a:p>
                      <a:r>
                        <a:rPr lang="en-US" sz="1350" dirty="0" smtClean="0"/>
                        <a:t>Implementation</a:t>
                      </a:r>
                      <a:r>
                        <a:rPr lang="en-US" sz="1350" baseline="0" dirty="0" smtClean="0"/>
                        <a:t> of collaborative software platforms for improved communication and innovation management</a:t>
                      </a:r>
                      <a:endParaRPr lang="en-US" sz="1350" dirty="0"/>
                    </a:p>
                  </a:txBody>
                  <a:tcPr marL="108000" marR="108000" marT="72000" marB="72000"/>
                </a:tc>
              </a:tr>
              <a:tr h="370840">
                <a:tc>
                  <a:txBody>
                    <a:bodyPr/>
                    <a:lstStyle/>
                    <a:p>
                      <a:r>
                        <a:rPr lang="en-US" sz="1350" b="1" i="1" dirty="0" smtClean="0"/>
                        <a:t>M4</a:t>
                      </a:r>
                      <a:endParaRPr lang="en-US" sz="1350" b="1" i="1" dirty="0"/>
                    </a:p>
                  </a:txBody>
                  <a:tcPr marL="108000" marR="108000" marT="72000" marB="72000"/>
                </a:tc>
                <a:tc>
                  <a:txBody>
                    <a:bodyPr/>
                    <a:lstStyle/>
                    <a:p>
                      <a:r>
                        <a:rPr lang="en-US" sz="1350" dirty="0" smtClean="0"/>
                        <a:t>Improvement</a:t>
                      </a:r>
                      <a:r>
                        <a:rPr lang="en-US" sz="1350" baseline="0" dirty="0" smtClean="0"/>
                        <a:t> of services for tenants of BIs/STPs</a:t>
                      </a:r>
                      <a:endParaRPr lang="en-US" sz="1350" dirty="0"/>
                    </a:p>
                  </a:txBody>
                  <a:tcPr marL="108000" marR="108000" marT="72000" marB="72000"/>
                </a:tc>
              </a:tr>
              <a:tr h="370840">
                <a:tc>
                  <a:txBody>
                    <a:bodyPr/>
                    <a:lstStyle/>
                    <a:p>
                      <a:r>
                        <a:rPr lang="en-US" sz="1350" b="1" i="1" dirty="0" smtClean="0"/>
                        <a:t>M5</a:t>
                      </a:r>
                      <a:endParaRPr lang="en-US" sz="1350" b="1" i="1" dirty="0"/>
                    </a:p>
                  </a:txBody>
                  <a:tcPr marL="108000" marR="108000" marT="72000" marB="72000"/>
                </a:tc>
                <a:tc>
                  <a:txBody>
                    <a:bodyPr/>
                    <a:lstStyle/>
                    <a:p>
                      <a:r>
                        <a:rPr lang="en-US" sz="1350" dirty="0" smtClean="0"/>
                        <a:t>Application of new incubation</a:t>
                      </a:r>
                      <a:r>
                        <a:rPr lang="en-US" sz="1350" baseline="0" dirty="0" smtClean="0"/>
                        <a:t/>
                      </a:r>
                      <a:br>
                        <a:rPr lang="en-US" sz="1350" baseline="0" dirty="0" smtClean="0"/>
                      </a:br>
                      <a:r>
                        <a:rPr lang="en-US" sz="1350" baseline="0" dirty="0" smtClean="0"/>
                        <a:t>models – virtual business incubators</a:t>
                      </a:r>
                      <a:endParaRPr lang="en-US" sz="1350" dirty="0"/>
                    </a:p>
                  </a:txBody>
                  <a:tcPr marL="108000" marR="108000" marT="72000" marB="72000"/>
                </a:tc>
              </a:tr>
            </a:tbl>
          </a:graphicData>
        </a:graphic>
      </p:graphicFrame>
      <p:graphicFrame>
        <p:nvGraphicFramePr>
          <p:cNvPr id="10" name="Tabelle 9"/>
          <p:cNvGraphicFramePr>
            <a:graphicFrameLocks noGrp="1"/>
          </p:cNvGraphicFramePr>
          <p:nvPr/>
        </p:nvGraphicFramePr>
        <p:xfrm>
          <a:off x="4724400" y="1524000"/>
          <a:ext cx="3810000" cy="4384440"/>
        </p:xfrm>
        <a:graphic>
          <a:graphicData uri="http://schemas.openxmlformats.org/drawingml/2006/table">
            <a:tbl>
              <a:tblPr firstRow="1" bandRow="1">
                <a:tableStyleId>{21E4AEA4-8DFA-4A89-87EB-49C32662AFE0}</a:tableStyleId>
              </a:tblPr>
              <a:tblGrid>
                <a:gridCol w="685800"/>
                <a:gridCol w="3124200"/>
              </a:tblGrid>
              <a:tr h="304800">
                <a:tc gridSpan="2">
                  <a:txBody>
                    <a:bodyPr/>
                    <a:lstStyle/>
                    <a:p>
                      <a:r>
                        <a:rPr lang="en-US" sz="1500" dirty="0" smtClean="0"/>
                        <a:t>Universities</a:t>
                      </a:r>
                      <a:endParaRPr lang="en-US" sz="1500" dirty="0"/>
                    </a:p>
                  </a:txBody>
                  <a:tcPr marL="108000" marR="108000" marT="72000" marB="72000" anchor="ctr">
                    <a:solidFill>
                      <a:schemeClr val="accent1">
                        <a:lumMod val="25000"/>
                      </a:schemeClr>
                    </a:solidFill>
                  </a:tcPr>
                </a:tc>
                <a:tc hMerge="1">
                  <a:txBody>
                    <a:bodyPr/>
                    <a:lstStyle/>
                    <a:p>
                      <a:endParaRPr lang="en-US" dirty="0"/>
                    </a:p>
                  </a:txBody>
                  <a:tcPr/>
                </a:tc>
              </a:tr>
              <a:tr h="370840">
                <a:tc>
                  <a:txBody>
                    <a:bodyPr/>
                    <a:lstStyle/>
                    <a:p>
                      <a:r>
                        <a:rPr lang="en-US" sz="1350" b="1" i="1" dirty="0" smtClean="0"/>
                        <a:t>M6</a:t>
                      </a:r>
                      <a:endParaRPr lang="en-US" sz="1350" b="1" i="1" dirty="0"/>
                    </a:p>
                  </a:txBody>
                  <a:tcPr marL="108000" marR="108000" marT="72000" marB="72000"/>
                </a:tc>
                <a:tc>
                  <a:txBody>
                    <a:bodyPr/>
                    <a:lstStyle/>
                    <a:p>
                      <a:r>
                        <a:rPr lang="en-US" sz="1350" dirty="0" smtClean="0"/>
                        <a:t>Establishment of creative and</a:t>
                      </a:r>
                      <a:r>
                        <a:rPr lang="en-US" sz="1350" baseline="0" dirty="0" smtClean="0"/>
                        <a:t> </a:t>
                      </a:r>
                      <a:r>
                        <a:rPr lang="en-US" sz="1350" dirty="0" smtClean="0"/>
                        <a:t>entrepreneurial framework with schools and universities</a:t>
                      </a:r>
                      <a:endParaRPr lang="en-US" sz="1350" dirty="0"/>
                    </a:p>
                  </a:txBody>
                  <a:tcPr marL="108000" marR="108000" marT="72000" marB="72000"/>
                </a:tc>
              </a:tr>
              <a:tr h="370840">
                <a:tc>
                  <a:txBody>
                    <a:bodyPr/>
                    <a:lstStyle/>
                    <a:p>
                      <a:r>
                        <a:rPr lang="en-US" sz="1350" b="1" i="1" dirty="0" smtClean="0"/>
                        <a:t>M7</a:t>
                      </a:r>
                      <a:endParaRPr lang="en-US" sz="1350" b="1" i="1" dirty="0"/>
                    </a:p>
                  </a:txBody>
                  <a:tcPr marL="108000" marR="108000" marT="72000" marB="72000"/>
                </a:tc>
                <a:tc>
                  <a:txBody>
                    <a:bodyPr/>
                    <a:lstStyle/>
                    <a:p>
                      <a:r>
                        <a:rPr lang="en-US" sz="1350" dirty="0" smtClean="0"/>
                        <a:t>Creation of mechanisms and</a:t>
                      </a:r>
                      <a:r>
                        <a:rPr lang="en-US" sz="1350" baseline="0" dirty="0" smtClean="0"/>
                        <a:t> </a:t>
                      </a:r>
                      <a:r>
                        <a:rPr lang="en-US" sz="1350" dirty="0" smtClean="0"/>
                        <a:t>structures for high-tech innovation in cooperation with universities and research centers</a:t>
                      </a:r>
                      <a:endParaRPr lang="en-US" sz="1350" dirty="0"/>
                    </a:p>
                  </a:txBody>
                  <a:tcPr marL="108000" marR="108000" marT="72000" marB="72000"/>
                </a:tc>
              </a:tr>
              <a:tr h="370840">
                <a:tc>
                  <a:txBody>
                    <a:bodyPr/>
                    <a:lstStyle/>
                    <a:p>
                      <a:r>
                        <a:rPr lang="en-US" sz="1350" b="1" i="1" dirty="0" smtClean="0"/>
                        <a:t>M8</a:t>
                      </a:r>
                      <a:endParaRPr lang="en-US" sz="1350" b="1" i="1" dirty="0"/>
                    </a:p>
                  </a:txBody>
                  <a:tcPr marL="108000" marR="108000" marT="72000" marB="72000"/>
                </a:tc>
                <a:tc>
                  <a:txBody>
                    <a:bodyPr/>
                    <a:lstStyle/>
                    <a:p>
                      <a:r>
                        <a:rPr lang="en-US" sz="1350" dirty="0" smtClean="0"/>
                        <a:t>Organization of competitions and awards for best business plans, best student’s/researcher’s ideas</a:t>
                      </a:r>
                      <a:endParaRPr lang="en-US" sz="1350" dirty="0"/>
                    </a:p>
                  </a:txBody>
                  <a:tcPr marL="108000" marR="108000" marT="72000" marB="72000"/>
                </a:tc>
              </a:tr>
              <a:tr h="370840">
                <a:tc>
                  <a:txBody>
                    <a:bodyPr/>
                    <a:lstStyle/>
                    <a:p>
                      <a:r>
                        <a:rPr lang="en-US" sz="1350" b="1" i="1" dirty="0" smtClean="0"/>
                        <a:t>M9</a:t>
                      </a:r>
                      <a:endParaRPr lang="en-US" sz="1350" b="1" i="1" dirty="0"/>
                    </a:p>
                  </a:txBody>
                  <a:tcPr marL="108000" marR="108000" marT="72000" marB="72000"/>
                </a:tc>
                <a:tc>
                  <a:txBody>
                    <a:bodyPr/>
                    <a:lstStyle/>
                    <a:p>
                      <a:r>
                        <a:rPr lang="en-US" sz="1350" dirty="0" smtClean="0"/>
                        <a:t>Improving visibility, promotion and </a:t>
                      </a:r>
                    </a:p>
                    <a:p>
                      <a:r>
                        <a:rPr lang="en-US" sz="1350" dirty="0" smtClean="0"/>
                        <a:t>internationalization of BIs/STPs for their sustainable development</a:t>
                      </a:r>
                      <a:endParaRPr lang="en-US" sz="1350" dirty="0"/>
                    </a:p>
                  </a:txBody>
                  <a:tcPr marL="108000" marR="108000" marT="72000" marB="72000"/>
                </a:tc>
              </a:tr>
              <a:tr h="370840">
                <a:tc>
                  <a:txBody>
                    <a:bodyPr/>
                    <a:lstStyle/>
                    <a:p>
                      <a:r>
                        <a:rPr lang="en-US" sz="1350" b="1" i="1" dirty="0" smtClean="0"/>
                        <a:t>M10</a:t>
                      </a:r>
                      <a:endParaRPr lang="en-US" sz="1350" b="1" i="1" dirty="0"/>
                    </a:p>
                  </a:txBody>
                  <a:tcPr marL="108000" marR="108000" marT="72000" marB="72000"/>
                </a:tc>
                <a:tc>
                  <a:txBody>
                    <a:bodyPr/>
                    <a:lstStyle/>
                    <a:p>
                      <a:r>
                        <a:rPr lang="en-US" sz="1350" dirty="0" smtClean="0"/>
                        <a:t>Networking among BIs and with STPs and universities on local, regional and EU level</a:t>
                      </a:r>
                      <a:endParaRPr lang="en-US" sz="1350" dirty="0"/>
                    </a:p>
                  </a:txBody>
                  <a:tcPr marL="108000" marR="108000" marT="72000" marB="72000"/>
                </a:tc>
              </a:tr>
            </a:tbl>
          </a:graphicData>
        </a:graphic>
      </p:graphicFrame>
      <p:sp>
        <p:nvSpPr>
          <p:cNvPr id="12" name="Rechteck 11"/>
          <p:cNvSpPr/>
          <p:nvPr/>
        </p:nvSpPr>
        <p:spPr>
          <a:xfrm>
            <a:off x="609600" y="2996052"/>
            <a:ext cx="3810000" cy="966348"/>
          </a:xfrm>
          <a:prstGeom prst="rect">
            <a:avLst/>
          </a:prstGeom>
          <a:noFill/>
          <a:ln w="38100">
            <a:solidFill>
              <a:srgbClr val="E6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rot="2100000" flipH="1">
            <a:off x="4388086" y="3479226"/>
            <a:ext cx="838200" cy="685800"/>
          </a:xfrm>
          <a:prstGeom prst="rightArrow">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524001"/>
            <a:ext cx="8229600" cy="4648200"/>
          </a:xfrm>
        </p:spPr>
        <p:txBody>
          <a:bodyPr>
            <a:normAutofit fontScale="92500"/>
          </a:bodyPr>
          <a:lstStyle/>
          <a:p>
            <a:pPr marL="450850" indent="-450850">
              <a:lnSpc>
                <a:spcPct val="120000"/>
              </a:lnSpc>
              <a:spcBef>
                <a:spcPts val="0"/>
              </a:spcBef>
              <a:spcAft>
                <a:spcPts val="1200"/>
              </a:spcAft>
              <a:buNone/>
            </a:pPr>
            <a:r>
              <a:rPr lang="en-US" sz="1800" dirty="0" smtClean="0"/>
              <a:t>Specific objectives:</a:t>
            </a:r>
          </a:p>
          <a:p>
            <a:pPr marL="450850" indent="-450850">
              <a:lnSpc>
                <a:spcPct val="120000"/>
              </a:lnSpc>
              <a:spcBef>
                <a:spcPts val="0"/>
              </a:spcBef>
              <a:spcAft>
                <a:spcPts val="1200"/>
              </a:spcAft>
              <a:buFont typeface="Wingdings" pitchFamily="2" charset="2"/>
              <a:buChar char="§"/>
            </a:pPr>
            <a:r>
              <a:rPr lang="en-US" sz="1800" dirty="0" smtClean="0"/>
              <a:t>To promote the incubation concept and to encourage brainstorming and idea generation among university staff, students, researchers, and graduates</a:t>
            </a:r>
          </a:p>
          <a:p>
            <a:pPr marL="450850" indent="-450850">
              <a:lnSpc>
                <a:spcPct val="120000"/>
              </a:lnSpc>
              <a:spcBef>
                <a:spcPts val="0"/>
              </a:spcBef>
              <a:spcAft>
                <a:spcPts val="1200"/>
              </a:spcAft>
              <a:buFont typeface="Wingdings" pitchFamily="2" charset="2"/>
              <a:buChar char="§"/>
            </a:pPr>
            <a:r>
              <a:rPr lang="en-US" sz="1800" dirty="0" smtClean="0"/>
              <a:t>To allow online, easy and efficient tool for collecting and selection of promising ideas and candidates for BI/STP tenants </a:t>
            </a:r>
          </a:p>
          <a:p>
            <a:pPr marL="450850" indent="-450850">
              <a:lnSpc>
                <a:spcPct val="120000"/>
              </a:lnSpc>
              <a:spcBef>
                <a:spcPts val="0"/>
              </a:spcBef>
              <a:spcAft>
                <a:spcPts val="1200"/>
              </a:spcAft>
              <a:buFont typeface="Wingdings" pitchFamily="2" charset="2"/>
              <a:buChar char="§"/>
            </a:pPr>
            <a:r>
              <a:rPr lang="en-US" sz="1800" dirty="0" smtClean="0"/>
              <a:t>To improve control and monitoring benchmarks of performance of innovation projects and tenants’ businesses, followed by automatic generation of specific reports </a:t>
            </a:r>
          </a:p>
          <a:p>
            <a:pPr marL="450850" indent="-450850">
              <a:lnSpc>
                <a:spcPct val="120000"/>
              </a:lnSpc>
              <a:spcBef>
                <a:spcPts val="0"/>
              </a:spcBef>
              <a:spcAft>
                <a:spcPts val="1200"/>
              </a:spcAft>
              <a:buFont typeface="Wingdings" pitchFamily="2" charset="2"/>
              <a:buChar char="§"/>
            </a:pPr>
            <a:r>
              <a:rPr lang="en-US" sz="1800" dirty="0" smtClean="0"/>
              <a:t>To enable agile collaboration and inter-communication between BIs/STPs, university staff, students, researchers, investors </a:t>
            </a:r>
          </a:p>
          <a:p>
            <a:pPr marL="450850" indent="-450850">
              <a:lnSpc>
                <a:spcPct val="120000"/>
              </a:lnSpc>
              <a:spcBef>
                <a:spcPts val="0"/>
              </a:spcBef>
              <a:spcAft>
                <a:spcPts val="1200"/>
              </a:spcAft>
              <a:buFont typeface="Wingdings" pitchFamily="2" charset="2"/>
              <a:buChar char="§"/>
            </a:pPr>
            <a:r>
              <a:rPr lang="en-US" sz="1800" dirty="0" smtClean="0"/>
              <a:t>To provide reliable and efficient storing of documentation in the development of innovation</a:t>
            </a:r>
          </a:p>
        </p:txBody>
      </p:sp>
      <p:sp>
        <p:nvSpPr>
          <p:cNvPr id="5" name="Titel 1"/>
          <p:cNvSpPr>
            <a:spLocks noGrp="1"/>
          </p:cNvSpPr>
          <p:nvPr>
            <p:ph type="title"/>
          </p:nvPr>
        </p:nvSpPr>
        <p:spPr>
          <a:xfrm>
            <a:off x="1219200" y="0"/>
            <a:ext cx="4876800" cy="1143000"/>
          </a:xfrm>
        </p:spPr>
        <p:txBody>
          <a:bodyPr anchor="b"/>
          <a:lstStyle/>
          <a:p>
            <a:pPr algn="l"/>
            <a:r>
              <a:rPr lang="en-US" sz="2800" b="1" dirty="0" smtClean="0"/>
              <a:t>Collaborative software platforms</a:t>
            </a:r>
            <a:endParaRPr lang="en-US" sz="28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381000" y="1295400"/>
            <a:ext cx="8382000" cy="4876800"/>
          </a:xfrm>
          <a:prstGeom prst="roundRect">
            <a:avLst>
              <a:gd name="adj" fmla="val 8222"/>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p:cNvSpPr>
            <a:spLocks noGrp="1"/>
          </p:cNvSpPr>
          <p:nvPr>
            <p:ph type="title"/>
          </p:nvPr>
        </p:nvSpPr>
        <p:spPr>
          <a:xfrm>
            <a:off x="1219200" y="0"/>
            <a:ext cx="4876800" cy="1143000"/>
          </a:xfrm>
        </p:spPr>
        <p:txBody>
          <a:bodyPr anchor="b"/>
          <a:lstStyle/>
          <a:p>
            <a:pPr algn="l"/>
            <a:r>
              <a:rPr lang="en-US" sz="2800" b="1" dirty="0" smtClean="0"/>
              <a:t>Suggested Measures </a:t>
            </a:r>
            <a:endParaRPr lang="en-US" sz="2800" b="1" dirty="0"/>
          </a:p>
        </p:txBody>
      </p:sp>
      <p:graphicFrame>
        <p:nvGraphicFramePr>
          <p:cNvPr id="9" name="Tabelle 8"/>
          <p:cNvGraphicFramePr>
            <a:graphicFrameLocks noGrp="1"/>
          </p:cNvGraphicFramePr>
          <p:nvPr/>
        </p:nvGraphicFramePr>
        <p:xfrm>
          <a:off x="609600" y="1524000"/>
          <a:ext cx="3810000" cy="3569880"/>
        </p:xfrm>
        <a:graphic>
          <a:graphicData uri="http://schemas.openxmlformats.org/drawingml/2006/table">
            <a:tbl>
              <a:tblPr firstRow="1" bandRow="1">
                <a:tableStyleId>{21E4AEA4-8DFA-4A89-87EB-49C32662AFE0}</a:tableStyleId>
              </a:tblPr>
              <a:tblGrid>
                <a:gridCol w="685800"/>
                <a:gridCol w="3124200"/>
              </a:tblGrid>
              <a:tr h="381000">
                <a:tc gridSpan="2">
                  <a:txBody>
                    <a:bodyPr/>
                    <a:lstStyle/>
                    <a:p>
                      <a:r>
                        <a:rPr lang="en-US" sz="1500" dirty="0" smtClean="0"/>
                        <a:t>BIs / STPs</a:t>
                      </a:r>
                      <a:endParaRPr lang="en-US" sz="1500" dirty="0"/>
                    </a:p>
                  </a:txBody>
                  <a:tcPr marL="108000" marR="108000" marT="72000" marB="72000" anchor="ctr"/>
                </a:tc>
                <a:tc hMerge="1">
                  <a:txBody>
                    <a:bodyPr/>
                    <a:lstStyle/>
                    <a:p>
                      <a:endParaRPr lang="en-US" dirty="0"/>
                    </a:p>
                  </a:txBody>
                  <a:tcPr/>
                </a:tc>
              </a:tr>
              <a:tr h="370840">
                <a:tc>
                  <a:txBody>
                    <a:bodyPr/>
                    <a:lstStyle/>
                    <a:p>
                      <a:r>
                        <a:rPr lang="en-US" sz="1350" b="1" i="1" dirty="0" smtClean="0"/>
                        <a:t>M1</a:t>
                      </a:r>
                      <a:endParaRPr lang="en-US" sz="1350" b="1" i="1" dirty="0"/>
                    </a:p>
                  </a:txBody>
                  <a:tcPr marL="108000" marR="108000" marT="72000" marB="72000"/>
                </a:tc>
                <a:tc>
                  <a:txBody>
                    <a:bodyPr/>
                    <a:lstStyle/>
                    <a:p>
                      <a:r>
                        <a:rPr lang="en-US" sz="1350" dirty="0" smtClean="0"/>
                        <a:t>Improvement of organizational and financial framework of BIs/STPs</a:t>
                      </a:r>
                      <a:endParaRPr lang="en-US" sz="1350" dirty="0"/>
                    </a:p>
                  </a:txBody>
                  <a:tcPr marL="108000" marR="108000" marT="72000" marB="72000"/>
                </a:tc>
              </a:tr>
              <a:tr h="370840">
                <a:tc>
                  <a:txBody>
                    <a:bodyPr/>
                    <a:lstStyle/>
                    <a:p>
                      <a:r>
                        <a:rPr lang="en-US" sz="1350" b="1" i="1" dirty="0" smtClean="0"/>
                        <a:t>M2</a:t>
                      </a:r>
                      <a:endParaRPr lang="en-US" sz="1350" b="1" i="1" dirty="0"/>
                    </a:p>
                  </a:txBody>
                  <a:tcPr marL="108000" marR="108000" marT="72000" marB="72000"/>
                </a:tc>
                <a:tc>
                  <a:txBody>
                    <a:bodyPr/>
                    <a:lstStyle/>
                    <a:p>
                      <a:r>
                        <a:rPr lang="en-US" sz="1350" dirty="0" smtClean="0"/>
                        <a:t>Infrastructure development that suited to meeting start-up and spin-off needs</a:t>
                      </a:r>
                      <a:endParaRPr lang="en-US" sz="1350" dirty="0"/>
                    </a:p>
                  </a:txBody>
                  <a:tcPr marL="108000" marR="108000" marT="72000" marB="72000"/>
                </a:tc>
              </a:tr>
              <a:tr h="370840">
                <a:tc>
                  <a:txBody>
                    <a:bodyPr/>
                    <a:lstStyle/>
                    <a:p>
                      <a:r>
                        <a:rPr lang="en-US" sz="1350" b="1" i="1" dirty="0" smtClean="0"/>
                        <a:t>M3</a:t>
                      </a:r>
                      <a:endParaRPr lang="en-US" sz="1350" b="1" i="1" dirty="0"/>
                    </a:p>
                  </a:txBody>
                  <a:tcPr marL="108000" marR="108000" marT="72000" marB="72000"/>
                </a:tc>
                <a:tc>
                  <a:txBody>
                    <a:bodyPr/>
                    <a:lstStyle/>
                    <a:p>
                      <a:r>
                        <a:rPr lang="en-US" sz="1350" dirty="0" smtClean="0"/>
                        <a:t>Implementation</a:t>
                      </a:r>
                      <a:r>
                        <a:rPr lang="en-US" sz="1350" baseline="0" dirty="0" smtClean="0"/>
                        <a:t> of collaborative software platforms for improved communication and innovation management</a:t>
                      </a:r>
                      <a:endParaRPr lang="en-US" sz="1350" dirty="0"/>
                    </a:p>
                  </a:txBody>
                  <a:tcPr marL="108000" marR="108000" marT="72000" marB="72000"/>
                </a:tc>
              </a:tr>
              <a:tr h="370840">
                <a:tc>
                  <a:txBody>
                    <a:bodyPr/>
                    <a:lstStyle/>
                    <a:p>
                      <a:r>
                        <a:rPr lang="en-US" sz="1350" b="1" i="1" dirty="0" smtClean="0"/>
                        <a:t>M4</a:t>
                      </a:r>
                      <a:endParaRPr lang="en-US" sz="1350" b="1" i="1" dirty="0"/>
                    </a:p>
                  </a:txBody>
                  <a:tcPr marL="108000" marR="108000" marT="72000" marB="72000"/>
                </a:tc>
                <a:tc>
                  <a:txBody>
                    <a:bodyPr/>
                    <a:lstStyle/>
                    <a:p>
                      <a:r>
                        <a:rPr lang="en-US" sz="1350" dirty="0" smtClean="0"/>
                        <a:t>Improvement</a:t>
                      </a:r>
                      <a:r>
                        <a:rPr lang="en-US" sz="1350" baseline="0" dirty="0" smtClean="0"/>
                        <a:t> of services for tenants of BIs/STPs</a:t>
                      </a:r>
                      <a:endParaRPr lang="en-US" sz="1350" dirty="0"/>
                    </a:p>
                  </a:txBody>
                  <a:tcPr marL="108000" marR="108000" marT="72000" marB="72000"/>
                </a:tc>
              </a:tr>
              <a:tr h="370840">
                <a:tc>
                  <a:txBody>
                    <a:bodyPr/>
                    <a:lstStyle/>
                    <a:p>
                      <a:r>
                        <a:rPr lang="en-US" sz="1350" b="1" i="1" dirty="0" smtClean="0"/>
                        <a:t>M5</a:t>
                      </a:r>
                      <a:endParaRPr lang="en-US" sz="1350" b="1" i="1" dirty="0"/>
                    </a:p>
                  </a:txBody>
                  <a:tcPr marL="108000" marR="108000" marT="72000" marB="72000"/>
                </a:tc>
                <a:tc>
                  <a:txBody>
                    <a:bodyPr/>
                    <a:lstStyle/>
                    <a:p>
                      <a:r>
                        <a:rPr lang="en-US" sz="1350" dirty="0" smtClean="0"/>
                        <a:t>Application of new incubation</a:t>
                      </a:r>
                      <a:r>
                        <a:rPr lang="en-US" sz="1350" baseline="0" dirty="0" smtClean="0"/>
                        <a:t/>
                      </a:r>
                      <a:br>
                        <a:rPr lang="en-US" sz="1350" baseline="0" dirty="0" smtClean="0"/>
                      </a:br>
                      <a:r>
                        <a:rPr lang="en-US" sz="1350" baseline="0" dirty="0" smtClean="0"/>
                        <a:t>models – virtual business incubators</a:t>
                      </a:r>
                      <a:endParaRPr lang="en-US" sz="1350" dirty="0"/>
                    </a:p>
                  </a:txBody>
                  <a:tcPr marL="108000" marR="108000" marT="72000" marB="72000"/>
                </a:tc>
              </a:tr>
            </a:tbl>
          </a:graphicData>
        </a:graphic>
      </p:graphicFrame>
      <p:graphicFrame>
        <p:nvGraphicFramePr>
          <p:cNvPr id="10" name="Tabelle 9"/>
          <p:cNvGraphicFramePr>
            <a:graphicFrameLocks noGrp="1"/>
          </p:cNvGraphicFramePr>
          <p:nvPr/>
        </p:nvGraphicFramePr>
        <p:xfrm>
          <a:off x="4724400" y="1524000"/>
          <a:ext cx="3810000" cy="4384440"/>
        </p:xfrm>
        <a:graphic>
          <a:graphicData uri="http://schemas.openxmlformats.org/drawingml/2006/table">
            <a:tbl>
              <a:tblPr firstRow="1" bandRow="1">
                <a:tableStyleId>{21E4AEA4-8DFA-4A89-87EB-49C32662AFE0}</a:tableStyleId>
              </a:tblPr>
              <a:tblGrid>
                <a:gridCol w="685800"/>
                <a:gridCol w="3124200"/>
              </a:tblGrid>
              <a:tr h="304800">
                <a:tc gridSpan="2">
                  <a:txBody>
                    <a:bodyPr/>
                    <a:lstStyle/>
                    <a:p>
                      <a:r>
                        <a:rPr lang="en-US" sz="1500" dirty="0" smtClean="0"/>
                        <a:t>Universities</a:t>
                      </a:r>
                      <a:endParaRPr lang="en-US" sz="1500" dirty="0"/>
                    </a:p>
                  </a:txBody>
                  <a:tcPr marL="108000" marR="108000" marT="72000" marB="72000" anchor="ctr">
                    <a:solidFill>
                      <a:schemeClr val="accent1">
                        <a:lumMod val="25000"/>
                      </a:schemeClr>
                    </a:solidFill>
                  </a:tcPr>
                </a:tc>
                <a:tc hMerge="1">
                  <a:txBody>
                    <a:bodyPr/>
                    <a:lstStyle/>
                    <a:p>
                      <a:endParaRPr lang="en-US" dirty="0"/>
                    </a:p>
                  </a:txBody>
                  <a:tcPr/>
                </a:tc>
              </a:tr>
              <a:tr h="370840">
                <a:tc>
                  <a:txBody>
                    <a:bodyPr/>
                    <a:lstStyle/>
                    <a:p>
                      <a:r>
                        <a:rPr lang="en-US" sz="1350" b="1" i="1" dirty="0" smtClean="0"/>
                        <a:t>M6</a:t>
                      </a:r>
                      <a:endParaRPr lang="en-US" sz="1350" b="1" i="1" dirty="0"/>
                    </a:p>
                  </a:txBody>
                  <a:tcPr marL="108000" marR="108000" marT="72000" marB="72000"/>
                </a:tc>
                <a:tc>
                  <a:txBody>
                    <a:bodyPr/>
                    <a:lstStyle/>
                    <a:p>
                      <a:r>
                        <a:rPr lang="en-US" sz="1350" dirty="0" smtClean="0"/>
                        <a:t>Establishment of creative and</a:t>
                      </a:r>
                      <a:r>
                        <a:rPr lang="en-US" sz="1350" baseline="0" dirty="0" smtClean="0"/>
                        <a:t> </a:t>
                      </a:r>
                      <a:r>
                        <a:rPr lang="en-US" sz="1350" dirty="0" smtClean="0"/>
                        <a:t>entrepreneurial framework with schools and universities</a:t>
                      </a:r>
                      <a:endParaRPr lang="en-US" sz="1350" dirty="0"/>
                    </a:p>
                  </a:txBody>
                  <a:tcPr marL="108000" marR="108000" marT="72000" marB="72000"/>
                </a:tc>
              </a:tr>
              <a:tr h="370840">
                <a:tc>
                  <a:txBody>
                    <a:bodyPr/>
                    <a:lstStyle/>
                    <a:p>
                      <a:r>
                        <a:rPr lang="en-US" sz="1350" b="1" i="1" dirty="0" smtClean="0"/>
                        <a:t>M7</a:t>
                      </a:r>
                      <a:endParaRPr lang="en-US" sz="1350" b="1" i="1" dirty="0"/>
                    </a:p>
                  </a:txBody>
                  <a:tcPr marL="108000" marR="108000" marT="72000" marB="72000"/>
                </a:tc>
                <a:tc>
                  <a:txBody>
                    <a:bodyPr/>
                    <a:lstStyle/>
                    <a:p>
                      <a:r>
                        <a:rPr lang="en-US" sz="1350" dirty="0" smtClean="0"/>
                        <a:t>Creation of mechanisms and</a:t>
                      </a:r>
                      <a:r>
                        <a:rPr lang="en-US" sz="1350" baseline="0" dirty="0" smtClean="0"/>
                        <a:t> </a:t>
                      </a:r>
                      <a:r>
                        <a:rPr lang="en-US" sz="1350" dirty="0" smtClean="0"/>
                        <a:t>structures for high-tech innovation in cooperation with universities and research centers</a:t>
                      </a:r>
                      <a:endParaRPr lang="en-US" sz="1350" dirty="0"/>
                    </a:p>
                  </a:txBody>
                  <a:tcPr marL="108000" marR="108000" marT="72000" marB="72000"/>
                </a:tc>
              </a:tr>
              <a:tr h="370840">
                <a:tc>
                  <a:txBody>
                    <a:bodyPr/>
                    <a:lstStyle/>
                    <a:p>
                      <a:r>
                        <a:rPr lang="en-US" sz="1350" b="1" i="1" dirty="0" smtClean="0"/>
                        <a:t>M8</a:t>
                      </a:r>
                      <a:endParaRPr lang="en-US" sz="1350" b="1" i="1" dirty="0"/>
                    </a:p>
                  </a:txBody>
                  <a:tcPr marL="108000" marR="108000" marT="72000" marB="72000"/>
                </a:tc>
                <a:tc>
                  <a:txBody>
                    <a:bodyPr/>
                    <a:lstStyle/>
                    <a:p>
                      <a:r>
                        <a:rPr lang="en-US" sz="1350" dirty="0" smtClean="0"/>
                        <a:t>Organization of competitions and awards for best business plans, best student’s/researcher’s ideas</a:t>
                      </a:r>
                      <a:endParaRPr lang="en-US" sz="1350" dirty="0"/>
                    </a:p>
                  </a:txBody>
                  <a:tcPr marL="108000" marR="108000" marT="72000" marB="72000"/>
                </a:tc>
              </a:tr>
              <a:tr h="370840">
                <a:tc>
                  <a:txBody>
                    <a:bodyPr/>
                    <a:lstStyle/>
                    <a:p>
                      <a:r>
                        <a:rPr lang="en-US" sz="1350" b="1" i="1" dirty="0" smtClean="0"/>
                        <a:t>M9</a:t>
                      </a:r>
                      <a:endParaRPr lang="en-US" sz="1350" b="1" i="1" dirty="0"/>
                    </a:p>
                  </a:txBody>
                  <a:tcPr marL="108000" marR="108000" marT="72000" marB="72000"/>
                </a:tc>
                <a:tc>
                  <a:txBody>
                    <a:bodyPr/>
                    <a:lstStyle/>
                    <a:p>
                      <a:r>
                        <a:rPr lang="en-US" sz="1350" dirty="0" smtClean="0"/>
                        <a:t>Improving visibility, promotion and </a:t>
                      </a:r>
                    </a:p>
                    <a:p>
                      <a:r>
                        <a:rPr lang="en-US" sz="1350" dirty="0" smtClean="0"/>
                        <a:t>internationalization of BIs/STPs for their sustainable development</a:t>
                      </a:r>
                      <a:endParaRPr lang="en-US" sz="1350" dirty="0"/>
                    </a:p>
                  </a:txBody>
                  <a:tcPr marL="108000" marR="108000" marT="72000" marB="72000"/>
                </a:tc>
              </a:tr>
              <a:tr h="370840">
                <a:tc>
                  <a:txBody>
                    <a:bodyPr/>
                    <a:lstStyle/>
                    <a:p>
                      <a:r>
                        <a:rPr lang="en-US" sz="1350" b="1" i="1" dirty="0" smtClean="0"/>
                        <a:t>M10</a:t>
                      </a:r>
                      <a:endParaRPr lang="en-US" sz="1350" b="1" i="1" dirty="0"/>
                    </a:p>
                  </a:txBody>
                  <a:tcPr marL="108000" marR="108000" marT="72000" marB="72000"/>
                </a:tc>
                <a:tc>
                  <a:txBody>
                    <a:bodyPr/>
                    <a:lstStyle/>
                    <a:p>
                      <a:r>
                        <a:rPr lang="en-US" sz="1350" dirty="0" smtClean="0"/>
                        <a:t>Networking among BIs and with STPs and universities on local, regional and EU level</a:t>
                      </a:r>
                      <a:endParaRPr lang="en-US" sz="1350" dirty="0"/>
                    </a:p>
                  </a:txBody>
                  <a:tcPr marL="108000" marR="108000" marT="72000" marB="72000"/>
                </a:tc>
              </a:tr>
            </a:tbl>
          </a:graphicData>
        </a:graphic>
      </p:graphicFrame>
      <p:sp>
        <p:nvSpPr>
          <p:cNvPr id="12" name="Rechteck 11"/>
          <p:cNvSpPr/>
          <p:nvPr/>
        </p:nvSpPr>
        <p:spPr>
          <a:xfrm>
            <a:off x="609600" y="4520052"/>
            <a:ext cx="3810000" cy="533400"/>
          </a:xfrm>
          <a:prstGeom prst="rect">
            <a:avLst/>
          </a:prstGeom>
          <a:noFill/>
          <a:ln w="38100">
            <a:solidFill>
              <a:srgbClr val="E6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rechts 12"/>
          <p:cNvSpPr/>
          <p:nvPr/>
        </p:nvSpPr>
        <p:spPr>
          <a:xfrm rot="2100000" flipH="1">
            <a:off x="4388086" y="5003226"/>
            <a:ext cx="838200" cy="685800"/>
          </a:xfrm>
          <a:prstGeom prst="rightArrow">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524001"/>
            <a:ext cx="8229600" cy="4648200"/>
          </a:xfrm>
        </p:spPr>
        <p:txBody>
          <a:bodyPr>
            <a:normAutofit fontScale="85000" lnSpcReduction="10000"/>
          </a:bodyPr>
          <a:lstStyle/>
          <a:p>
            <a:pPr marL="450850" indent="-450850">
              <a:lnSpc>
                <a:spcPct val="120000"/>
              </a:lnSpc>
              <a:spcBef>
                <a:spcPts val="0"/>
              </a:spcBef>
              <a:spcAft>
                <a:spcPts val="1200"/>
              </a:spcAft>
              <a:buNone/>
            </a:pPr>
            <a:r>
              <a:rPr lang="en-US" sz="1800" dirty="0" smtClean="0"/>
              <a:t>Specific objectives:</a:t>
            </a:r>
          </a:p>
          <a:p>
            <a:pPr marL="450850" indent="-450850">
              <a:lnSpc>
                <a:spcPct val="120000"/>
              </a:lnSpc>
              <a:spcBef>
                <a:spcPts val="0"/>
              </a:spcBef>
              <a:spcAft>
                <a:spcPts val="1200"/>
              </a:spcAft>
              <a:buFont typeface="Wingdings" pitchFamily="2" charset="2"/>
              <a:buChar char="§"/>
            </a:pPr>
            <a:r>
              <a:rPr lang="en-US" sz="1800" dirty="0" smtClean="0"/>
              <a:t>To create new employment opportunities and safeguard existing employment through implementation of the capacity building program on entrepreneurship for students, graduates and entrepreneurs and facilitation of the creation of start-ups’ </a:t>
            </a:r>
          </a:p>
          <a:p>
            <a:pPr marL="450850" indent="-450850">
              <a:lnSpc>
                <a:spcPct val="120000"/>
              </a:lnSpc>
              <a:spcBef>
                <a:spcPts val="0"/>
              </a:spcBef>
              <a:spcAft>
                <a:spcPts val="1200"/>
              </a:spcAft>
              <a:buFont typeface="Wingdings" pitchFamily="2" charset="2"/>
              <a:buChar char="§"/>
            </a:pPr>
            <a:r>
              <a:rPr lang="en-US" sz="1800" dirty="0" smtClean="0"/>
              <a:t>To improve the competitiveness of enterprises in selected regions through reduction in overhead costs by engaging a virtual office as part of virtual incubation </a:t>
            </a:r>
          </a:p>
          <a:p>
            <a:pPr marL="450850" indent="-450850">
              <a:lnSpc>
                <a:spcPct val="120000"/>
              </a:lnSpc>
              <a:spcBef>
                <a:spcPts val="0"/>
              </a:spcBef>
              <a:spcAft>
                <a:spcPts val="1200"/>
              </a:spcAft>
              <a:buFont typeface="Wingdings" pitchFamily="2" charset="2"/>
              <a:buChar char="§"/>
            </a:pPr>
            <a:r>
              <a:rPr lang="en-US" sz="1800" dirty="0" smtClean="0"/>
              <a:t>Creating and/or improving area-based partnerships for development and/or employment by strengthening ties with the university and other business support institutions </a:t>
            </a:r>
          </a:p>
          <a:p>
            <a:pPr marL="450850" indent="-450850">
              <a:lnSpc>
                <a:spcPct val="120000"/>
              </a:lnSpc>
              <a:spcBef>
                <a:spcPts val="0"/>
              </a:spcBef>
              <a:spcAft>
                <a:spcPts val="1200"/>
              </a:spcAft>
              <a:buFont typeface="Wingdings" pitchFamily="2" charset="2"/>
              <a:buChar char="§"/>
            </a:pPr>
            <a:r>
              <a:rPr lang="en-US" sz="1800" dirty="0" smtClean="0"/>
              <a:t>Supporting new technologies and services to reduce costs, through high tech communication </a:t>
            </a:r>
          </a:p>
          <a:p>
            <a:pPr marL="450850" indent="-450850">
              <a:lnSpc>
                <a:spcPct val="120000"/>
              </a:lnSpc>
              <a:spcBef>
                <a:spcPts val="0"/>
              </a:spcBef>
              <a:spcAft>
                <a:spcPts val="1200"/>
              </a:spcAft>
              <a:buFont typeface="Wingdings" pitchFamily="2" charset="2"/>
              <a:buChar char="§"/>
            </a:pPr>
            <a:r>
              <a:rPr lang="en-US" sz="1800" dirty="0" smtClean="0"/>
              <a:t>Adding value in the production process through efficient and effective use of business locations and premises and</a:t>
            </a:r>
          </a:p>
          <a:p>
            <a:pPr marL="450850" indent="-450850">
              <a:lnSpc>
                <a:spcPct val="120000"/>
              </a:lnSpc>
              <a:spcBef>
                <a:spcPts val="0"/>
              </a:spcBef>
              <a:spcAft>
                <a:spcPts val="1200"/>
              </a:spcAft>
              <a:buFont typeface="Wingdings" pitchFamily="2" charset="2"/>
              <a:buChar char="§"/>
            </a:pPr>
            <a:r>
              <a:rPr lang="de-DE" sz="1800" dirty="0" err="1" smtClean="0"/>
              <a:t>Encouraging</a:t>
            </a:r>
            <a:r>
              <a:rPr lang="de-DE" sz="1800" dirty="0" smtClean="0"/>
              <a:t> innovative </a:t>
            </a:r>
            <a:r>
              <a:rPr lang="de-DE" sz="1800" dirty="0" err="1" smtClean="0"/>
              <a:t>management</a:t>
            </a:r>
            <a:r>
              <a:rPr lang="de-DE" sz="1800" dirty="0" smtClean="0"/>
              <a:t> </a:t>
            </a:r>
            <a:r>
              <a:rPr lang="de-DE" sz="1800" dirty="0" err="1" smtClean="0"/>
              <a:t>practices</a:t>
            </a:r>
            <a:endParaRPr lang="en-US" sz="1800" dirty="0" smtClean="0"/>
          </a:p>
        </p:txBody>
      </p:sp>
      <p:sp>
        <p:nvSpPr>
          <p:cNvPr id="5" name="Titel 1"/>
          <p:cNvSpPr>
            <a:spLocks noGrp="1"/>
          </p:cNvSpPr>
          <p:nvPr>
            <p:ph type="title"/>
          </p:nvPr>
        </p:nvSpPr>
        <p:spPr>
          <a:xfrm>
            <a:off x="1219200" y="0"/>
            <a:ext cx="4876800" cy="1143000"/>
          </a:xfrm>
        </p:spPr>
        <p:txBody>
          <a:bodyPr anchor="b"/>
          <a:lstStyle/>
          <a:p>
            <a:pPr algn="l"/>
            <a:r>
              <a:rPr lang="en-US" sz="2800" b="1" dirty="0" smtClean="0"/>
              <a:t>Virtual incubators</a:t>
            </a:r>
            <a:endParaRPr lang="en-US" sz="28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76200"/>
            <a:ext cx="5105400" cy="1143000"/>
          </a:xfrm>
        </p:spPr>
        <p:txBody>
          <a:bodyPr/>
          <a:lstStyle/>
          <a:p>
            <a:r>
              <a:rPr lang="de-DE" sz="2800" b="1" dirty="0" smtClean="0"/>
              <a:t>Academic </a:t>
            </a:r>
            <a:r>
              <a:rPr lang="de-DE" sz="2800" b="1" dirty="0" err="1" smtClean="0"/>
              <a:t>Entrepreneurship</a:t>
            </a:r>
            <a:r>
              <a:rPr lang="de-DE" sz="2800" b="1" dirty="0" smtClean="0"/>
              <a:t> Framework</a:t>
            </a:r>
            <a:endParaRPr lang="de-DE" sz="2800" b="1" dirty="0"/>
          </a:p>
        </p:txBody>
      </p:sp>
      <p:graphicFrame>
        <p:nvGraphicFramePr>
          <p:cNvPr id="6" name="Inhaltsplatzhalter 5"/>
          <p:cNvGraphicFramePr>
            <a:graphicFrameLocks noGrp="1"/>
          </p:cNvGraphicFramePr>
          <p:nvPr>
            <p:ph idx="1"/>
          </p:nvPr>
        </p:nvGraphicFramePr>
        <p:xfrm>
          <a:off x="1981200" y="1447800"/>
          <a:ext cx="5181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p:nvSpPr>
        <p:spPr>
          <a:xfrm>
            <a:off x="7688814" y="5849779"/>
            <a:ext cx="1303562" cy="246221"/>
          </a:xfrm>
          <a:prstGeom prst="rect">
            <a:avLst/>
          </a:prstGeom>
          <a:noFill/>
        </p:spPr>
        <p:txBody>
          <a:bodyPr wrap="none" rtlCol="0">
            <a:spAutoFit/>
          </a:bodyPr>
          <a:lstStyle/>
          <a:p>
            <a:pPr algn="r"/>
            <a:r>
              <a:rPr lang="de-DE" sz="1000" dirty="0" smtClean="0"/>
              <a:t>Adriano et al (2013)</a:t>
            </a:r>
            <a:endParaRPr lang="de-DE" sz="1000" dirty="0"/>
          </a:p>
        </p:txBody>
      </p:sp>
      <p:sp>
        <p:nvSpPr>
          <p:cNvPr id="10" name="Textfeld 9"/>
          <p:cNvSpPr txBox="1"/>
          <p:nvPr/>
        </p:nvSpPr>
        <p:spPr>
          <a:xfrm>
            <a:off x="4856788" y="2983468"/>
            <a:ext cx="1544012" cy="369332"/>
          </a:xfrm>
          <a:prstGeom prst="rect">
            <a:avLst/>
          </a:prstGeom>
          <a:noFill/>
        </p:spPr>
        <p:txBody>
          <a:bodyPr wrap="none" rtlCol="0">
            <a:spAutoFit/>
          </a:bodyPr>
          <a:lstStyle/>
          <a:p>
            <a:r>
              <a:rPr lang="de-DE" dirty="0" err="1" smtClean="0"/>
              <a:t>Employability</a:t>
            </a:r>
            <a:endParaRPr lang="de-DE" dirty="0"/>
          </a:p>
        </p:txBody>
      </p:sp>
      <p:sp>
        <p:nvSpPr>
          <p:cNvPr id="11" name="Textfeld 10"/>
          <p:cNvSpPr txBox="1"/>
          <p:nvPr/>
        </p:nvSpPr>
        <p:spPr>
          <a:xfrm>
            <a:off x="2743200" y="2971800"/>
            <a:ext cx="1582549" cy="646331"/>
          </a:xfrm>
          <a:prstGeom prst="rect">
            <a:avLst/>
          </a:prstGeom>
          <a:noFill/>
        </p:spPr>
        <p:txBody>
          <a:bodyPr wrap="none" rtlCol="0">
            <a:spAutoFit/>
          </a:bodyPr>
          <a:lstStyle/>
          <a:p>
            <a:r>
              <a:rPr lang="de-DE" dirty="0" smtClean="0"/>
              <a:t>Technological</a:t>
            </a:r>
          </a:p>
          <a:p>
            <a:r>
              <a:rPr lang="de-DE" dirty="0" smtClean="0"/>
              <a:t>Transfer</a:t>
            </a:r>
            <a:endParaRPr lang="de-DE" dirty="0"/>
          </a:p>
        </p:txBody>
      </p:sp>
      <p:sp>
        <p:nvSpPr>
          <p:cNvPr id="12" name="Textfeld 11"/>
          <p:cNvSpPr txBox="1"/>
          <p:nvPr/>
        </p:nvSpPr>
        <p:spPr>
          <a:xfrm>
            <a:off x="3958932" y="4763869"/>
            <a:ext cx="1146468" cy="646331"/>
          </a:xfrm>
          <a:prstGeom prst="rect">
            <a:avLst/>
          </a:prstGeom>
          <a:noFill/>
        </p:spPr>
        <p:txBody>
          <a:bodyPr wrap="none" rtlCol="0">
            <a:spAutoFit/>
          </a:bodyPr>
          <a:lstStyle/>
          <a:p>
            <a:r>
              <a:rPr lang="de-DE" dirty="0" err="1" smtClean="0"/>
              <a:t>Entrepre</a:t>
            </a:r>
            <a:r>
              <a:rPr lang="de-DE" dirty="0" smtClean="0"/>
              <a:t>-</a:t>
            </a:r>
          </a:p>
          <a:p>
            <a:r>
              <a:rPr lang="de-DE" dirty="0" err="1" smtClean="0"/>
              <a:t>neurship</a:t>
            </a:r>
            <a:endParaRPr lang="de-DE" dirty="0"/>
          </a:p>
        </p:txBody>
      </p:sp>
      <p:sp>
        <p:nvSpPr>
          <p:cNvPr id="13" name="Textfeld 12"/>
          <p:cNvSpPr txBox="1"/>
          <p:nvPr/>
        </p:nvSpPr>
        <p:spPr>
          <a:xfrm>
            <a:off x="3789988" y="3505200"/>
            <a:ext cx="1544012" cy="923330"/>
          </a:xfrm>
          <a:prstGeom prst="rect">
            <a:avLst/>
          </a:prstGeom>
          <a:noFill/>
        </p:spPr>
        <p:txBody>
          <a:bodyPr wrap="none" rtlCol="0">
            <a:spAutoFit/>
          </a:bodyPr>
          <a:lstStyle/>
          <a:p>
            <a:pPr algn="ctr"/>
            <a:r>
              <a:rPr lang="de-DE" dirty="0" err="1" smtClean="0"/>
              <a:t>Socio</a:t>
            </a:r>
            <a:r>
              <a:rPr lang="de-DE" dirty="0" smtClean="0"/>
              <a:t>-</a:t>
            </a:r>
          </a:p>
          <a:p>
            <a:pPr algn="ctr"/>
            <a:r>
              <a:rPr lang="de-DE" dirty="0" err="1" smtClean="0"/>
              <a:t>Economic</a:t>
            </a:r>
            <a:endParaRPr lang="de-DE" dirty="0" smtClean="0"/>
          </a:p>
          <a:p>
            <a:pPr algn="ctr"/>
            <a:r>
              <a:rPr lang="de-DE" dirty="0" smtClean="0"/>
              <a:t>Development</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19200" y="0"/>
            <a:ext cx="4876800" cy="1143000"/>
          </a:xfrm>
        </p:spPr>
        <p:txBody>
          <a:bodyPr anchor="b"/>
          <a:lstStyle/>
          <a:p>
            <a:pPr algn="l"/>
            <a:r>
              <a:rPr lang="de-DE" sz="2800" b="1" dirty="0" smtClean="0"/>
              <a:t>Agenda</a:t>
            </a:r>
            <a:endParaRPr lang="de-DE" sz="2800" b="1" dirty="0"/>
          </a:p>
        </p:txBody>
      </p:sp>
      <p:sp>
        <p:nvSpPr>
          <p:cNvPr id="5" name="Eine Ecke des Rechtecks abrunden 4"/>
          <p:cNvSpPr/>
          <p:nvPr/>
        </p:nvSpPr>
        <p:spPr>
          <a:xfrm>
            <a:off x="1295400" y="17526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Introduction</a:t>
            </a:r>
            <a:endParaRPr lang="de-DE" dirty="0">
              <a:solidFill>
                <a:schemeClr val="bg1"/>
              </a:solidFill>
            </a:endParaRPr>
          </a:p>
        </p:txBody>
      </p:sp>
      <p:sp>
        <p:nvSpPr>
          <p:cNvPr id="6" name="Rechteck 5"/>
          <p:cNvSpPr/>
          <p:nvPr/>
        </p:nvSpPr>
        <p:spPr>
          <a:xfrm>
            <a:off x="1066800" y="1752600"/>
            <a:ext cx="76200" cy="3962400"/>
          </a:xfrm>
          <a:prstGeom prst="rect">
            <a:avLst/>
          </a:prstGeom>
          <a:solidFill>
            <a:srgbClr val="E6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ine Ecke des Rechtecks abrunden 6"/>
          <p:cNvSpPr/>
          <p:nvPr/>
        </p:nvSpPr>
        <p:spPr>
          <a:xfrm>
            <a:off x="1295400" y="2590800"/>
            <a:ext cx="6477000" cy="609600"/>
          </a:xfrm>
          <a:prstGeom prst="round1Rect">
            <a:avLst/>
          </a:prstGeom>
          <a:solidFill>
            <a:srgbClr val="336699"/>
          </a:solidFill>
        </p:spPr>
        <p:style>
          <a:lnRef idx="1">
            <a:schemeClr val="dk1"/>
          </a:lnRef>
          <a:fillRef idx="2">
            <a:schemeClr val="dk1"/>
          </a:fillRef>
          <a:effectRef idx="1">
            <a:schemeClr val="dk1"/>
          </a:effectRef>
          <a:fontRef idx="minor">
            <a:schemeClr val="dk1"/>
          </a:fontRef>
        </p:style>
        <p:txBody>
          <a:bodyPr lIns="252000" rtlCol="0" anchor="ctr"/>
          <a:lstStyle/>
          <a:p>
            <a:r>
              <a:rPr lang="en-US" b="1" dirty="0" smtClean="0">
                <a:solidFill>
                  <a:schemeClr val="bg1"/>
                </a:solidFill>
              </a:rPr>
              <a:t>Definitions</a:t>
            </a:r>
            <a:endParaRPr lang="de-DE" dirty="0">
              <a:solidFill>
                <a:schemeClr val="bg1"/>
              </a:solidFill>
            </a:endParaRPr>
          </a:p>
        </p:txBody>
      </p:sp>
      <p:sp>
        <p:nvSpPr>
          <p:cNvPr id="8" name="Eine Ecke des Rechtecks abrunden 7"/>
          <p:cNvSpPr/>
          <p:nvPr/>
        </p:nvSpPr>
        <p:spPr>
          <a:xfrm>
            <a:off x="1295400" y="34290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Current State of BI/STP in WBC</a:t>
            </a:r>
          </a:p>
        </p:txBody>
      </p:sp>
      <p:sp>
        <p:nvSpPr>
          <p:cNvPr id="9" name="Eine Ecke des Rechtecks abrunden 8"/>
          <p:cNvSpPr/>
          <p:nvPr/>
        </p:nvSpPr>
        <p:spPr>
          <a:xfrm>
            <a:off x="1295400" y="42672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Improvement of organizational and financial framework of BIs/STPs</a:t>
            </a:r>
          </a:p>
        </p:txBody>
      </p:sp>
      <p:sp>
        <p:nvSpPr>
          <p:cNvPr id="10" name="Eine Ecke des Rechtecks abrunden 9"/>
          <p:cNvSpPr/>
          <p:nvPr/>
        </p:nvSpPr>
        <p:spPr>
          <a:xfrm>
            <a:off x="1295400" y="5105400"/>
            <a:ext cx="6477000" cy="609600"/>
          </a:xfrm>
          <a:prstGeom prst="round1Rect">
            <a:avLst/>
          </a:prstGeom>
        </p:spPr>
        <p:style>
          <a:lnRef idx="1">
            <a:schemeClr val="accent4"/>
          </a:lnRef>
          <a:fillRef idx="2">
            <a:schemeClr val="accent4"/>
          </a:fillRef>
          <a:effectRef idx="1">
            <a:schemeClr val="accent4"/>
          </a:effectRef>
          <a:fontRef idx="minor">
            <a:schemeClr val="dk1"/>
          </a:fontRef>
        </p:style>
        <p:txBody>
          <a:bodyPr lIns="252000" rtlCol="0" anchor="ctr"/>
          <a:lstStyle/>
          <a:p>
            <a:r>
              <a:rPr lang="en-US" b="1" dirty="0" smtClean="0">
                <a:solidFill>
                  <a:schemeClr val="bg1"/>
                </a:solidFill>
              </a:rPr>
              <a:t>TuTech experiences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524001"/>
            <a:ext cx="8229600" cy="4648200"/>
          </a:xfrm>
        </p:spPr>
        <p:txBody>
          <a:bodyPr>
            <a:normAutofit/>
          </a:bodyPr>
          <a:lstStyle/>
          <a:p>
            <a:pPr marL="450850" indent="-450850">
              <a:lnSpc>
                <a:spcPct val="120000"/>
              </a:lnSpc>
              <a:spcBef>
                <a:spcPts val="0"/>
              </a:spcBef>
              <a:spcAft>
                <a:spcPts val="1200"/>
              </a:spcAft>
              <a:buFont typeface="Wingdings" pitchFamily="2" charset="2"/>
              <a:buChar char="§"/>
            </a:pPr>
            <a:r>
              <a:rPr lang="en-US" sz="1800" dirty="0" smtClean="0"/>
              <a:t>They are programs that are designed to support the successful development of entrepreneurial companies through an array of business support resources and services.</a:t>
            </a:r>
          </a:p>
          <a:p>
            <a:pPr marL="450850" indent="-450850">
              <a:lnSpc>
                <a:spcPct val="120000"/>
              </a:lnSpc>
              <a:spcBef>
                <a:spcPts val="0"/>
              </a:spcBef>
              <a:spcAft>
                <a:spcPts val="500"/>
              </a:spcAft>
              <a:buFont typeface="Wingdings" pitchFamily="2" charset="2"/>
              <a:buChar char="§"/>
            </a:pPr>
            <a:r>
              <a:rPr lang="en-US" sz="1800" dirty="0" smtClean="0"/>
              <a:t>Three important components:</a:t>
            </a:r>
          </a:p>
          <a:p>
            <a:pPr marL="989013" indent="-363538">
              <a:lnSpc>
                <a:spcPct val="120000"/>
              </a:lnSpc>
              <a:spcBef>
                <a:spcPts val="0"/>
              </a:spcBef>
              <a:spcAft>
                <a:spcPts val="500"/>
              </a:spcAft>
              <a:buFont typeface="Wingdings" pitchFamily="2" charset="2"/>
              <a:buChar char="ü"/>
            </a:pPr>
            <a:r>
              <a:rPr lang="en-US" sz="1800" dirty="0" smtClean="0"/>
              <a:t>Building (business premises)</a:t>
            </a:r>
          </a:p>
          <a:p>
            <a:pPr marL="989013" indent="-363538">
              <a:lnSpc>
                <a:spcPct val="120000"/>
              </a:lnSpc>
              <a:spcBef>
                <a:spcPts val="0"/>
              </a:spcBef>
              <a:spcAft>
                <a:spcPts val="500"/>
              </a:spcAft>
              <a:buFont typeface="Wingdings" pitchFamily="2" charset="2"/>
              <a:buChar char="ü"/>
            </a:pPr>
            <a:r>
              <a:rPr lang="en-US" sz="1800" dirty="0" smtClean="0"/>
              <a:t>Business advisory services and other services</a:t>
            </a:r>
          </a:p>
          <a:p>
            <a:pPr marL="989013" indent="-363538">
              <a:lnSpc>
                <a:spcPct val="120000"/>
              </a:lnSpc>
              <a:spcBef>
                <a:spcPts val="0"/>
              </a:spcBef>
              <a:spcAft>
                <a:spcPts val="1200"/>
              </a:spcAft>
              <a:buFont typeface="Wingdings" pitchFamily="2" charset="2"/>
              <a:buChar char="ü"/>
            </a:pPr>
            <a:r>
              <a:rPr lang="en-US" sz="1800" dirty="0" smtClean="0"/>
              <a:t>Service by management</a:t>
            </a:r>
          </a:p>
          <a:p>
            <a:pPr marL="450850" indent="-450850">
              <a:lnSpc>
                <a:spcPct val="120000"/>
              </a:lnSpc>
              <a:spcBef>
                <a:spcPts val="0"/>
              </a:spcBef>
              <a:spcAft>
                <a:spcPts val="900"/>
              </a:spcAft>
              <a:buFont typeface="Wingdings" pitchFamily="2" charset="2"/>
              <a:buChar char="§"/>
            </a:pPr>
            <a:r>
              <a:rPr lang="en-US" sz="1800" dirty="0" smtClean="0"/>
              <a:t>Their main activity is to make available office space and to provide administrative, technical or other services to newly-established companies or innovative organizations.</a:t>
            </a:r>
          </a:p>
        </p:txBody>
      </p:sp>
      <p:sp>
        <p:nvSpPr>
          <p:cNvPr id="5" name="Titel 1"/>
          <p:cNvSpPr>
            <a:spLocks noGrp="1"/>
          </p:cNvSpPr>
          <p:nvPr>
            <p:ph type="title"/>
          </p:nvPr>
        </p:nvSpPr>
        <p:spPr>
          <a:xfrm>
            <a:off x="1219200" y="0"/>
            <a:ext cx="4876800" cy="1143000"/>
          </a:xfrm>
        </p:spPr>
        <p:txBody>
          <a:bodyPr anchor="b"/>
          <a:lstStyle/>
          <a:p>
            <a:pPr algn="l"/>
            <a:r>
              <a:rPr lang="en-US" sz="2800" b="1" dirty="0" smtClean="0"/>
              <a:t>Business Incubator (BI)</a:t>
            </a:r>
            <a:endParaRPr lang="en-US" sz="28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19200" y="0"/>
            <a:ext cx="4876800" cy="1143000"/>
          </a:xfrm>
        </p:spPr>
        <p:txBody>
          <a:bodyPr anchor="b"/>
          <a:lstStyle/>
          <a:p>
            <a:pPr algn="l"/>
            <a:r>
              <a:rPr lang="en-US" sz="2800" b="1" dirty="0" smtClean="0"/>
              <a:t>Business Incubator (BI)</a:t>
            </a:r>
            <a:endParaRPr lang="en-US" sz="2800" b="1" dirty="0"/>
          </a:p>
        </p:txBody>
      </p:sp>
      <p:sp>
        <p:nvSpPr>
          <p:cNvPr id="4" name="Inhaltsplatzhalter 2"/>
          <p:cNvSpPr>
            <a:spLocks noGrp="1"/>
          </p:cNvSpPr>
          <p:nvPr>
            <p:ph idx="1"/>
          </p:nvPr>
        </p:nvSpPr>
        <p:spPr>
          <a:xfrm>
            <a:off x="609600" y="1524001"/>
            <a:ext cx="8229600" cy="4648200"/>
          </a:xfrm>
        </p:spPr>
        <p:txBody>
          <a:bodyPr numCol="2">
            <a:normAutofit/>
          </a:bodyPr>
          <a:lstStyle/>
          <a:p>
            <a:pPr marL="450850" indent="-450850">
              <a:lnSpc>
                <a:spcPct val="120000"/>
              </a:lnSpc>
              <a:spcBef>
                <a:spcPts val="0"/>
              </a:spcBef>
              <a:spcAft>
                <a:spcPts val="1200"/>
              </a:spcAft>
              <a:buNone/>
            </a:pPr>
            <a:r>
              <a:rPr lang="en-US" sz="1800" b="1" dirty="0" smtClean="0"/>
              <a:t>Common incubator services are e.g.:</a:t>
            </a:r>
          </a:p>
          <a:p>
            <a:pPr marL="801688" indent="-447675">
              <a:lnSpc>
                <a:spcPct val="120000"/>
              </a:lnSpc>
              <a:spcBef>
                <a:spcPts val="0"/>
              </a:spcBef>
              <a:spcAft>
                <a:spcPts val="1200"/>
              </a:spcAft>
              <a:buFont typeface="Wingdings" pitchFamily="2" charset="2"/>
              <a:buChar char="§"/>
            </a:pPr>
            <a:r>
              <a:rPr lang="en-US" sz="1800" dirty="0" smtClean="0"/>
              <a:t>Assistance with business basics</a:t>
            </a:r>
          </a:p>
          <a:p>
            <a:pPr marL="801688" indent="-447675">
              <a:lnSpc>
                <a:spcPct val="120000"/>
              </a:lnSpc>
              <a:spcBef>
                <a:spcPts val="0"/>
              </a:spcBef>
              <a:spcAft>
                <a:spcPts val="1200"/>
              </a:spcAft>
              <a:buFont typeface="Wingdings" pitchFamily="2" charset="2"/>
              <a:buChar char="§"/>
            </a:pPr>
            <a:r>
              <a:rPr lang="en-US" sz="1800" dirty="0" smtClean="0"/>
              <a:t>Networking activities</a:t>
            </a:r>
          </a:p>
          <a:p>
            <a:pPr marL="801688" indent="-447675">
              <a:lnSpc>
                <a:spcPct val="120000"/>
              </a:lnSpc>
              <a:spcBef>
                <a:spcPts val="0"/>
              </a:spcBef>
              <a:spcAft>
                <a:spcPts val="1200"/>
              </a:spcAft>
              <a:buFont typeface="Wingdings" pitchFamily="2" charset="2"/>
              <a:buChar char="§"/>
            </a:pPr>
            <a:r>
              <a:rPr lang="en-US" sz="1800" dirty="0" smtClean="0"/>
              <a:t>Marketing assistance</a:t>
            </a:r>
          </a:p>
          <a:p>
            <a:pPr marL="801688" indent="-447675">
              <a:lnSpc>
                <a:spcPct val="120000"/>
              </a:lnSpc>
              <a:spcBef>
                <a:spcPts val="0"/>
              </a:spcBef>
              <a:spcAft>
                <a:spcPts val="1200"/>
              </a:spcAft>
              <a:buFont typeface="Wingdings" pitchFamily="2" charset="2"/>
              <a:buChar char="§"/>
            </a:pPr>
            <a:r>
              <a:rPr lang="en-US" sz="1800" dirty="0" smtClean="0"/>
              <a:t>Help with accounting/financial management</a:t>
            </a:r>
          </a:p>
          <a:p>
            <a:pPr marL="801688" indent="-447675">
              <a:lnSpc>
                <a:spcPct val="120000"/>
              </a:lnSpc>
              <a:spcBef>
                <a:spcPts val="0"/>
              </a:spcBef>
              <a:spcAft>
                <a:spcPts val="1200"/>
              </a:spcAft>
              <a:buFont typeface="Wingdings" pitchFamily="2" charset="2"/>
              <a:buChar char="§"/>
            </a:pPr>
            <a:r>
              <a:rPr lang="en-US" sz="1800" dirty="0" smtClean="0"/>
              <a:t>Links to higher education resources</a:t>
            </a:r>
          </a:p>
          <a:p>
            <a:pPr marL="801688" indent="-447675">
              <a:lnSpc>
                <a:spcPct val="120000"/>
              </a:lnSpc>
              <a:spcBef>
                <a:spcPts val="0"/>
              </a:spcBef>
              <a:spcAft>
                <a:spcPts val="1200"/>
              </a:spcAft>
              <a:buFont typeface="Wingdings" pitchFamily="2" charset="2"/>
              <a:buChar char="§"/>
            </a:pPr>
            <a:r>
              <a:rPr lang="en-US" sz="1800" dirty="0" smtClean="0"/>
              <a:t>Links to strategic partners</a:t>
            </a:r>
          </a:p>
          <a:p>
            <a:pPr marL="801688" indent="-447675">
              <a:lnSpc>
                <a:spcPct val="120000"/>
              </a:lnSpc>
              <a:spcBef>
                <a:spcPts val="0"/>
              </a:spcBef>
              <a:spcAft>
                <a:spcPts val="1200"/>
              </a:spcAft>
              <a:buFont typeface="Wingdings" pitchFamily="2" charset="2"/>
              <a:buChar char="§"/>
            </a:pPr>
            <a:r>
              <a:rPr lang="en-US" sz="1800" dirty="0" smtClean="0"/>
              <a:t>Technology commercialization assistance</a:t>
            </a:r>
          </a:p>
          <a:p>
            <a:pPr marL="801688" indent="-447675">
              <a:lnSpc>
                <a:spcPct val="120000"/>
              </a:lnSpc>
              <a:spcBef>
                <a:spcPts val="0"/>
              </a:spcBef>
              <a:spcAft>
                <a:spcPts val="1200"/>
              </a:spcAft>
              <a:buFont typeface="Wingdings" pitchFamily="2" charset="2"/>
              <a:buChar char="§"/>
            </a:pPr>
            <a:r>
              <a:rPr lang="en-US" sz="1800" dirty="0" smtClean="0"/>
              <a:t>Intellectual property management</a:t>
            </a:r>
          </a:p>
          <a:p>
            <a:pPr marL="801688" indent="-447675">
              <a:lnSpc>
                <a:spcPct val="120000"/>
              </a:lnSpc>
              <a:spcBef>
                <a:spcPts val="0"/>
              </a:spcBef>
              <a:spcAft>
                <a:spcPts val="1200"/>
              </a:spcAft>
              <a:buFont typeface="Wingdings" pitchFamily="2" charset="2"/>
              <a:buChar char="§"/>
            </a:pPr>
            <a:r>
              <a:rPr lang="en-US" sz="1800" dirty="0" smtClean="0"/>
              <a:t>Office space</a:t>
            </a:r>
          </a:p>
          <a:p>
            <a:pPr marL="801688" indent="-447675">
              <a:lnSpc>
                <a:spcPct val="120000"/>
              </a:lnSpc>
              <a:spcBef>
                <a:spcPts val="0"/>
              </a:spcBef>
              <a:spcAft>
                <a:spcPts val="1200"/>
              </a:spcAft>
              <a:buFont typeface="Wingdings" pitchFamily="2" charset="2"/>
              <a:buChar char="§"/>
            </a:pPr>
            <a:r>
              <a:rPr lang="en-US" sz="1800" dirty="0" smtClean="0"/>
              <a:t>Administrative, technical and other services</a:t>
            </a:r>
          </a:p>
        </p:txBody>
      </p:sp>
      <p:sp>
        <p:nvSpPr>
          <p:cNvPr id="6" name="Ellipse 5"/>
          <p:cNvSpPr/>
          <p:nvPr/>
        </p:nvSpPr>
        <p:spPr>
          <a:xfrm>
            <a:off x="6096000" y="472440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5 </a:t>
            </a:r>
            <a:r>
              <a:rPr lang="de-DE" dirty="0" err="1" smtClean="0">
                <a:solidFill>
                  <a:schemeClr val="tx1"/>
                </a:solidFill>
              </a:rPr>
              <a:t>years</a:t>
            </a:r>
            <a:endParaRPr lang="de-DE"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arij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3966</Words>
  <Application>Microsoft Office PowerPoint</Application>
  <PresentationFormat>Bildschirmpräsentation (4:3)</PresentationFormat>
  <Paragraphs>683</Paragraphs>
  <Slides>54</Slides>
  <Notes>28</Notes>
  <HiddenSlides>3</HiddenSlides>
  <MMClips>0</MMClips>
  <ScaleCrop>false</ScaleCrop>
  <HeadingPairs>
    <vt:vector size="6" baseType="variant">
      <vt:variant>
        <vt:lpstr>Design</vt:lpstr>
      </vt:variant>
      <vt:variant>
        <vt:i4>1</vt:i4>
      </vt:variant>
      <vt:variant>
        <vt:lpstr>Eingebettete OLE-Server</vt:lpstr>
      </vt:variant>
      <vt:variant>
        <vt:i4>0</vt:i4>
      </vt:variant>
      <vt:variant>
        <vt:lpstr>Folientitel</vt:lpstr>
      </vt:variant>
      <vt:variant>
        <vt:i4>54</vt:i4>
      </vt:variant>
    </vt:vector>
  </HeadingPairs>
  <TitlesOfParts>
    <vt:vector size="55" baseType="lpstr">
      <vt:lpstr>Default Design</vt:lpstr>
      <vt:lpstr>Folie 1</vt:lpstr>
      <vt:lpstr>Agenda</vt:lpstr>
      <vt:lpstr>Agenda</vt:lpstr>
      <vt:lpstr>Pressures on universities</vt:lpstr>
      <vt:lpstr>Introduction</vt:lpstr>
      <vt:lpstr>Academic Entrepreneurship Framework</vt:lpstr>
      <vt:lpstr>Agenda</vt:lpstr>
      <vt:lpstr>Business Incubator (BI)</vt:lpstr>
      <vt:lpstr>Business Incubator (BI)</vt:lpstr>
      <vt:lpstr>Science and Technology Park (STP)</vt:lpstr>
      <vt:lpstr>Science and Technology Park (STP):</vt:lpstr>
      <vt:lpstr>Agenda</vt:lpstr>
      <vt:lpstr>Current state of BI/STP in WBC</vt:lpstr>
      <vt:lpstr>Investigation Sample</vt:lpstr>
      <vt:lpstr>Performance since Establishment SRB</vt:lpstr>
      <vt:lpstr>Performance MNE &amp; BIH</vt:lpstr>
      <vt:lpstr>Infrastructure and “hard” services</vt:lpstr>
      <vt:lpstr>Soft Services</vt:lpstr>
      <vt:lpstr>Reasons why the BIs are not entirely functional</vt:lpstr>
      <vt:lpstr>Agenda</vt:lpstr>
      <vt:lpstr>Suggested Measures </vt:lpstr>
      <vt:lpstr>Recommendation 1</vt:lpstr>
      <vt:lpstr>Recommendation 2</vt:lpstr>
      <vt:lpstr>Recommendation 3</vt:lpstr>
      <vt:lpstr>Recommendation 4</vt:lpstr>
      <vt:lpstr>Recommendations 5 and 6</vt:lpstr>
      <vt:lpstr>Recommendations 7</vt:lpstr>
      <vt:lpstr>Recommendations 8</vt:lpstr>
      <vt:lpstr>Summary of the recommendations</vt:lpstr>
      <vt:lpstr>Summary of the recommendations</vt:lpstr>
      <vt:lpstr>Parties involved in the BI/STP development (1/4)</vt:lpstr>
      <vt:lpstr>Parties involved in the BI/STP development (2/4)</vt:lpstr>
      <vt:lpstr>Parties involved in the BI/STP development (3/4)</vt:lpstr>
      <vt:lpstr>Parties involved in the BI/STP development (4/4)</vt:lpstr>
      <vt:lpstr>Suggested Measures </vt:lpstr>
      <vt:lpstr>7 Categories of services</vt:lpstr>
      <vt:lpstr>Service program for tenants</vt:lpstr>
      <vt:lpstr>Goals and support actions</vt:lpstr>
      <vt:lpstr>Agenda</vt:lpstr>
      <vt:lpstr>TuTech Innovation GmbH: Technology Transfer</vt:lpstr>
      <vt:lpstr>TuTech Innovation GmbH</vt:lpstr>
      <vt:lpstr>Skills and services</vt:lpstr>
      <vt:lpstr>TuTech-CCE Competence Centre Entrepreneurship</vt:lpstr>
      <vt:lpstr>CCE – Range of Services &amp; Figures</vt:lpstr>
      <vt:lpstr>Start-up (Spin-out)</vt:lpstr>
      <vt:lpstr>Spin-outs</vt:lpstr>
      <vt:lpstr>Start-up Funding</vt:lpstr>
      <vt:lpstr>Thank you for your attention</vt:lpstr>
      <vt:lpstr>Suggested Measures </vt:lpstr>
      <vt:lpstr>Critical infrastructure factors</vt:lpstr>
      <vt:lpstr>Suggested Measures </vt:lpstr>
      <vt:lpstr>Collaborative software platforms</vt:lpstr>
      <vt:lpstr>Suggested Measures </vt:lpstr>
      <vt:lpstr>Virtual incubators</vt:lpstr>
    </vt:vector>
  </TitlesOfParts>
  <Company>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Regina Grussenmeyer</cp:lastModifiedBy>
  <cp:revision>459</cp:revision>
  <dcterms:created xsi:type="dcterms:W3CDTF">2012-11-15T09:23:10Z</dcterms:created>
  <dcterms:modified xsi:type="dcterms:W3CDTF">2014-09-03T11:52:55Z</dcterms:modified>
</cp:coreProperties>
</file>