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69" r:id="rId21"/>
    <p:sldId id="279" r:id="rId22"/>
    <p:sldId id="280" r:id="rId23"/>
    <p:sldId id="281" r:id="rId24"/>
    <p:sldId id="282" r:id="rId25"/>
    <p:sldId id="283" r:id="rId26"/>
    <p:sldId id="295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264AA"/>
    <a:srgbClr val="E67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420705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29041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330490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BC Inno - bel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>
            <a:fillRect/>
          </a:stretch>
        </p:blipFill>
        <p:spPr bwMode="auto">
          <a:xfrm>
            <a:off x="0" y="0"/>
            <a:ext cx="1228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9"/>
          <p:cNvSpPr>
            <a:spLocks noChangeShapeType="1"/>
          </p:cNvSpPr>
          <p:nvPr userDrawn="1"/>
        </p:nvSpPr>
        <p:spPr bwMode="auto">
          <a:xfrm>
            <a:off x="1219200" y="1143000"/>
            <a:ext cx="7924800" cy="0"/>
          </a:xfrm>
          <a:prstGeom prst="line">
            <a:avLst/>
          </a:prstGeom>
          <a:noFill/>
          <a:ln w="57150">
            <a:solidFill>
              <a:srgbClr val="E678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8" name="Picture 12" descr="eu_flag_temp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1" b="19862"/>
          <a:stretch>
            <a:fillRect/>
          </a:stretch>
        </p:blipFill>
        <p:spPr bwMode="auto">
          <a:xfrm>
            <a:off x="7467600" y="6248400"/>
            <a:ext cx="1611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5"/>
          <p:cNvSpPr txBox="1">
            <a:spLocks noChangeArrowheads="1"/>
          </p:cNvSpPr>
          <p:nvPr userDrawn="1"/>
        </p:nvSpPr>
        <p:spPr bwMode="auto">
          <a:xfrm>
            <a:off x="2133600" y="6324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3264AA"/>
                </a:solidFill>
              </a:rPr>
              <a:t>Modernization of WBC universities through strengthening of structures and services for knowledge transfer, research and innovation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.b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.gov.ba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.b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28600" y="2339975"/>
            <a:ext cx="86423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dirty="0" err="1"/>
              <a:t>WBC</a:t>
            </a:r>
            <a:r>
              <a:rPr lang="en-US" altLang="en-US" sz="6000" b="1" dirty="0" err="1"/>
              <a:t>Inno</a:t>
            </a:r>
            <a:endParaRPr lang="sr-Latn-CS" altLang="en-US" sz="6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sr-Latn-CS" altLang="en-US" sz="3200" i="1" dirty="0" smtClean="0"/>
              <a:t>Vrste zaštite intelektualne svojine </a:t>
            </a:r>
            <a:br>
              <a:rPr lang="sr-Latn-CS" altLang="en-US" sz="3200" i="1" dirty="0" smtClean="0"/>
            </a:br>
            <a:r>
              <a:rPr lang="sr-Latn-CS" altLang="en-US" sz="3200" i="1" dirty="0" smtClean="0"/>
              <a:t>u Bosni i Hercegovini</a:t>
            </a:r>
            <a:endParaRPr lang="sr-Latn-CS" altLang="en-US" sz="3200" i="1" dirty="0">
              <a:cs typeface="Arial" charset="0"/>
            </a:endParaRPr>
          </a:p>
        </p:txBody>
      </p:sp>
      <p:sp>
        <p:nvSpPr>
          <p:cNvPr id="2051" name="Text Box 16"/>
          <p:cNvSpPr txBox="1">
            <a:spLocks noChangeArrowheads="1"/>
          </p:cNvSpPr>
          <p:nvPr/>
        </p:nvSpPr>
        <p:spPr bwMode="auto">
          <a:xfrm>
            <a:off x="2057400" y="228600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dirty="0" smtClean="0">
                <a:cs typeface="Arial" charset="0"/>
              </a:rPr>
              <a:t>Obuka za jačanje kapaciteta</a:t>
            </a:r>
          </a:p>
          <a:p>
            <a:pPr algn="ctr" eaLnBrk="1" hangingPunct="1">
              <a:spcBef>
                <a:spcPct val="50000"/>
              </a:spcBef>
            </a:pPr>
            <a:r>
              <a:rPr lang="hr-HR" altLang="en-US" sz="1600" dirty="0" smtClean="0">
                <a:cs typeface="Arial" charset="0"/>
              </a:rPr>
              <a:t>Banja Luka, 8. </a:t>
            </a:r>
            <a:r>
              <a:rPr lang="hr-HR" altLang="en-US" sz="1600" dirty="0">
                <a:cs typeface="Arial" charset="0"/>
              </a:rPr>
              <a:t>n</a:t>
            </a:r>
            <a:r>
              <a:rPr lang="hr-HR" altLang="en-US" sz="1600" dirty="0" smtClean="0">
                <a:cs typeface="Arial" charset="0"/>
              </a:rPr>
              <a:t>ovembra 2014.</a:t>
            </a:r>
            <a:endParaRPr lang="sr-Latn-CS" altLang="en-US" sz="1600" dirty="0">
              <a:cs typeface="Arial" charset="0"/>
            </a:endParaRPr>
          </a:p>
        </p:txBody>
      </p:sp>
      <p:pic>
        <p:nvPicPr>
          <p:cNvPr id="1026" name="Picture 2" descr="UN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05" y="14177"/>
            <a:ext cx="10429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276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Intelektualna svojina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Industrijska svojina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600" dirty="0" smtClean="0"/>
              <a:t>Patent</a:t>
            </a:r>
          </a:p>
          <a:p>
            <a:r>
              <a:rPr lang="hr-HR" sz="1600" dirty="0" smtClean="0"/>
              <a:t>Mali patent</a:t>
            </a:r>
          </a:p>
          <a:p>
            <a:r>
              <a:rPr lang="hr-HR" sz="1600" dirty="0" smtClean="0"/>
              <a:t>Žig</a:t>
            </a:r>
          </a:p>
          <a:p>
            <a:r>
              <a:rPr lang="hr-HR" sz="1600" dirty="0" smtClean="0"/>
              <a:t>Industrijski dizajn</a:t>
            </a:r>
          </a:p>
          <a:p>
            <a:r>
              <a:rPr lang="hr-HR" sz="1600" dirty="0" smtClean="0"/>
              <a:t>Geografska oznaka</a:t>
            </a:r>
          </a:p>
          <a:p>
            <a:r>
              <a:rPr lang="hr-HR" sz="1600" dirty="0" smtClean="0"/>
              <a:t>Topografija </a:t>
            </a:r>
            <a:r>
              <a:rPr lang="hr-HR" sz="1600" dirty="0"/>
              <a:t>poluprovodničkih </a:t>
            </a:r>
            <a:r>
              <a:rPr lang="hr-HR" sz="1600" dirty="0" smtClean="0"/>
              <a:t>proizvoda</a:t>
            </a:r>
          </a:p>
          <a:p>
            <a:r>
              <a:rPr lang="hr-HR" sz="1600" dirty="0" smtClean="0"/>
              <a:t>Biljne </a:t>
            </a:r>
            <a:r>
              <a:rPr lang="hr-HR" sz="1600" dirty="0"/>
              <a:t>sorte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Autorsko i srodna prava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sz="1600" dirty="0"/>
              <a:t>Pisana </a:t>
            </a:r>
            <a:r>
              <a:rPr lang="hr-HR" sz="1600" dirty="0" smtClean="0"/>
              <a:t>djela</a:t>
            </a:r>
          </a:p>
          <a:p>
            <a:r>
              <a:rPr lang="hr-HR" sz="1600" dirty="0" smtClean="0"/>
              <a:t>Dramska djela</a:t>
            </a:r>
          </a:p>
          <a:p>
            <a:r>
              <a:rPr lang="hr-HR" sz="1600" dirty="0" smtClean="0"/>
              <a:t>Muzička djela</a:t>
            </a:r>
          </a:p>
          <a:p>
            <a:r>
              <a:rPr lang="hr-HR" sz="1600" dirty="0" smtClean="0"/>
              <a:t>Filmska djela</a:t>
            </a:r>
          </a:p>
          <a:p>
            <a:r>
              <a:rPr lang="hr-HR" sz="1600" dirty="0" smtClean="0"/>
              <a:t>Likovna djela</a:t>
            </a:r>
          </a:p>
          <a:p>
            <a:r>
              <a:rPr lang="hr-HR" sz="1600" dirty="0" smtClean="0"/>
              <a:t>Arhitektonska djela</a:t>
            </a:r>
          </a:p>
          <a:p>
            <a:r>
              <a:rPr lang="hr-HR" sz="1600" dirty="0" smtClean="0"/>
              <a:t>Kartografska </a:t>
            </a:r>
            <a:r>
              <a:rPr lang="hr-HR" sz="1600" dirty="0"/>
              <a:t>djela</a:t>
            </a:r>
          </a:p>
          <a:p>
            <a:r>
              <a:rPr lang="pl-PL" sz="1600" dirty="0" smtClean="0"/>
              <a:t>Interpretacije</a:t>
            </a:r>
          </a:p>
          <a:p>
            <a:r>
              <a:rPr lang="pl-PL" sz="1600" dirty="0" smtClean="0"/>
              <a:t>Kompjuterski program</a:t>
            </a:r>
          </a:p>
          <a:p>
            <a:r>
              <a:rPr lang="pl-PL" sz="1600" dirty="0" smtClean="0"/>
              <a:t>Fonogram</a:t>
            </a:r>
          </a:p>
          <a:p>
            <a:r>
              <a:rPr lang="pl-PL" sz="1600" dirty="0" smtClean="0"/>
              <a:t>Emisije</a:t>
            </a:r>
          </a:p>
          <a:p>
            <a:r>
              <a:rPr lang="pl-PL" sz="1600" dirty="0" smtClean="0"/>
              <a:t>Baze podataka</a:t>
            </a:r>
          </a:p>
          <a:p>
            <a:r>
              <a:rPr lang="pl-PL" sz="1600" dirty="0" smtClean="0"/>
              <a:t> </a:t>
            </a:r>
            <a:r>
              <a:rPr lang="pl-PL" sz="1600" dirty="0"/>
              <a:t>......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069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414142"/>
                </a:solidFill>
                <a:latin typeface="MyriadPro-Regular"/>
              </a:rPr>
              <a:t>Pregled osnovnih informacija o pravima intelektualne svojine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38960"/>
              </p:ext>
            </p:extLst>
          </p:nvPr>
        </p:nvGraphicFramePr>
        <p:xfrm>
          <a:off x="762000" y="1981200"/>
          <a:ext cx="7010400" cy="3276601"/>
        </p:xfrm>
        <a:graphic>
          <a:graphicData uri="http://schemas.openxmlformats.org/drawingml/2006/table">
            <a:tbl>
              <a:tblPr firstRow="1" firstCol="1" bandRow="1"/>
              <a:tblGrid>
                <a:gridCol w="1462592"/>
                <a:gridCol w="1386391"/>
                <a:gridCol w="1387139"/>
                <a:gridCol w="1387139"/>
                <a:gridCol w="1387139"/>
              </a:tblGrid>
              <a:tr h="29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Vrsta prava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Predmet zaštite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Uvjeti zaštite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Stjecanje prava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Trajanje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Patent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9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Žig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9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Dizajn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89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Topografija poluprovodničkih proizvoda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89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Oznake geografskog porijekla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9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Autorsko pravo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1890711" cy="266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7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1. Podnošenje patentne prijave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Nacionalna ruta: BiH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000" dirty="0">
                <a:solidFill>
                  <a:srgbClr val="0000FF"/>
                </a:solidFill>
              </a:rPr>
              <a:t>Postupak</a:t>
            </a:r>
            <a:r>
              <a:rPr lang="hr-HR" sz="2000" dirty="0"/>
              <a:t> za stjecanje, održavanje, prestanak i evidenciju prometa patenta i konsenzualnog patenta </a:t>
            </a:r>
            <a:r>
              <a:rPr lang="hr-HR" sz="2000" dirty="0">
                <a:solidFill>
                  <a:srgbClr val="0000FF"/>
                </a:solidFill>
              </a:rPr>
              <a:t>vodi</a:t>
            </a:r>
            <a:r>
              <a:rPr lang="hr-HR" sz="2000" dirty="0"/>
              <a:t> </a:t>
            </a:r>
            <a:r>
              <a:rPr lang="hr-HR" sz="2000" dirty="0">
                <a:solidFill>
                  <a:srgbClr val="0000FF"/>
                </a:solidFill>
              </a:rPr>
              <a:t>Institut za intelektualno vlasništvo Bosne i Hercegovine</a:t>
            </a:r>
            <a:r>
              <a:rPr lang="hr-HR" sz="2000" dirty="0"/>
              <a:t>. </a:t>
            </a: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 smtClean="0"/>
              <a:t>Institut </a:t>
            </a:r>
            <a:r>
              <a:rPr lang="hr-HR" sz="2000" dirty="0"/>
              <a:t>vodi Registar prijava patenata </a:t>
            </a:r>
            <a:r>
              <a:rPr lang="hr-HR" sz="2000" dirty="0" smtClean="0"/>
              <a:t>i Registar </a:t>
            </a:r>
            <a:r>
              <a:rPr lang="hr-HR" sz="2000" dirty="0"/>
              <a:t>patenata.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vi-VN" sz="2000" dirty="0">
                <a:solidFill>
                  <a:srgbClr val="0000FF"/>
                </a:solidFill>
              </a:rPr>
              <a:t>Faze</a:t>
            </a:r>
            <a:r>
              <a:rPr lang="vi-VN" sz="2000" dirty="0"/>
              <a:t> u postupku priznanja patenta</a:t>
            </a:r>
            <a:endParaRPr lang="hr-H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1400" dirty="0" smtClean="0"/>
              <a:t>1</a:t>
            </a:r>
            <a:r>
              <a:rPr lang="vi-VN" sz="1400" dirty="0"/>
              <a:t>. </a:t>
            </a:r>
            <a:r>
              <a:rPr lang="vi-VN" sz="1400" dirty="0">
                <a:solidFill>
                  <a:srgbClr val="0000FF"/>
                </a:solidFill>
              </a:rPr>
              <a:t>Podnošenje prijave </a:t>
            </a:r>
            <a:r>
              <a:rPr lang="vi-VN" sz="1400" dirty="0"/>
              <a:t>Institutu</a:t>
            </a:r>
          </a:p>
          <a:p>
            <a:pPr marL="0" indent="0">
              <a:buNone/>
            </a:pPr>
            <a:r>
              <a:rPr lang="vi-VN" sz="1400" dirty="0"/>
              <a:t>2. </a:t>
            </a:r>
            <a:r>
              <a:rPr lang="vi-VN" sz="1400" dirty="0">
                <a:solidFill>
                  <a:srgbClr val="0000FF"/>
                </a:solidFill>
              </a:rPr>
              <a:t>Formalno ispitivanje prijave </a:t>
            </a:r>
            <a:r>
              <a:rPr lang="vi-VN" sz="1400" dirty="0"/>
              <a:t>u Institutu</a:t>
            </a:r>
          </a:p>
          <a:p>
            <a:pPr marL="0" indent="0">
              <a:buNone/>
            </a:pPr>
            <a:r>
              <a:rPr lang="vi-VN" sz="1400" dirty="0"/>
              <a:t>3. </a:t>
            </a:r>
            <a:r>
              <a:rPr lang="vi-VN" sz="1400" dirty="0">
                <a:solidFill>
                  <a:srgbClr val="0000FF"/>
                </a:solidFill>
              </a:rPr>
              <a:t>Objavljivanje prijave patenta </a:t>
            </a:r>
            <a:r>
              <a:rPr lang="vi-VN" sz="1400" dirty="0"/>
              <a:t>u „Službenom glasniku Instituta“ koji je dostupan u štampanoj i elektronskoj formi na web prezentaciji Instituta: www.ipr.gov.b</a:t>
            </a:r>
          </a:p>
          <a:p>
            <a:pPr marL="0" indent="0">
              <a:buNone/>
            </a:pPr>
            <a:r>
              <a:rPr lang="vi-VN" sz="1400" dirty="0"/>
              <a:t>4. </a:t>
            </a:r>
            <a:r>
              <a:rPr lang="vi-VN" sz="1400" dirty="0">
                <a:solidFill>
                  <a:srgbClr val="0000FF"/>
                </a:solidFill>
              </a:rPr>
              <a:t>Zahtjev podnosioca </a:t>
            </a:r>
            <a:r>
              <a:rPr lang="vi-VN" sz="1400" dirty="0"/>
              <a:t>Institutu o vrsti ispitivanja patentne prijave. </a:t>
            </a:r>
            <a:r>
              <a:rPr lang="hr-HR" sz="1400" dirty="0" smtClean="0"/>
              <a:t>(</a:t>
            </a:r>
            <a:r>
              <a:rPr lang="vi-VN" sz="1400" dirty="0" smtClean="0"/>
              <a:t>Podnosilac </a:t>
            </a:r>
            <a:r>
              <a:rPr lang="vi-VN" sz="1400" dirty="0"/>
              <a:t>prijave patenta, u roku od šest mjeseci od datuma objavljivanja prijave patenta u „Službenom glasniku“, podnosi zahtjev </a:t>
            </a:r>
            <a:r>
              <a:rPr lang="vi-VN" sz="1400" dirty="0" smtClean="0"/>
              <a:t>za</a:t>
            </a:r>
            <a:r>
              <a:rPr lang="hr-HR" sz="1400" dirty="0" smtClean="0"/>
              <a:t> </a:t>
            </a:r>
            <a:r>
              <a:rPr lang="vi-VN" sz="1400" dirty="0" smtClean="0"/>
              <a:t>priznanje patenta</a:t>
            </a:r>
            <a:r>
              <a:rPr lang="hr-HR" sz="1400" dirty="0" smtClean="0"/>
              <a:t>).</a:t>
            </a:r>
            <a:r>
              <a:rPr lang="vi-VN" sz="1400" dirty="0" smtClean="0"/>
              <a:t> </a:t>
            </a:r>
            <a:endParaRPr lang="hr-HR" sz="1400" dirty="0" smtClean="0"/>
          </a:p>
          <a:p>
            <a:pPr marL="0" indent="0">
              <a:buNone/>
            </a:pPr>
            <a:r>
              <a:rPr lang="vi-VN" sz="1400" dirty="0" smtClean="0"/>
              <a:t>5</a:t>
            </a:r>
            <a:r>
              <a:rPr lang="vi-VN" sz="1400" dirty="0"/>
              <a:t>. </a:t>
            </a:r>
            <a:r>
              <a:rPr lang="vi-VN" sz="1400" dirty="0">
                <a:solidFill>
                  <a:srgbClr val="0000FF"/>
                </a:solidFill>
              </a:rPr>
              <a:t>Ispitivanje zahtjeva za zaštitu patenta </a:t>
            </a:r>
            <a:r>
              <a:rPr lang="vi-VN" sz="1400" dirty="0"/>
              <a:t>u Institutu</a:t>
            </a:r>
          </a:p>
          <a:p>
            <a:pPr marL="0" indent="0">
              <a:buNone/>
            </a:pPr>
            <a:r>
              <a:rPr lang="vi-VN" sz="1400" dirty="0"/>
              <a:t>6. </a:t>
            </a:r>
            <a:r>
              <a:rPr lang="vi-VN" sz="1400" dirty="0" smtClean="0">
                <a:solidFill>
                  <a:srgbClr val="0000FF"/>
                </a:solidFill>
              </a:rPr>
              <a:t>Donošenje rješenja o priznanju </a:t>
            </a:r>
            <a:r>
              <a:rPr lang="vi-VN" sz="1400" dirty="0">
                <a:solidFill>
                  <a:srgbClr val="0000FF"/>
                </a:solidFill>
              </a:rPr>
              <a:t>patenta</a:t>
            </a:r>
            <a:r>
              <a:rPr lang="vi-VN" sz="1400" dirty="0"/>
              <a:t> u Institutu</a:t>
            </a:r>
          </a:p>
          <a:p>
            <a:pPr marL="0" indent="0">
              <a:buNone/>
            </a:pPr>
            <a:r>
              <a:rPr lang="vi-VN" sz="1400" dirty="0"/>
              <a:t>7. </a:t>
            </a:r>
            <a:r>
              <a:rPr lang="vi-VN" sz="1400" dirty="0">
                <a:solidFill>
                  <a:srgbClr val="0000FF"/>
                </a:solidFill>
              </a:rPr>
              <a:t>Objavljivanje patenta </a:t>
            </a:r>
            <a:r>
              <a:rPr lang="vi-VN" sz="1400" dirty="0"/>
              <a:t>u „Službenom glasniku Instituta“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5519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Patentna prijava sadrži: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0000FF"/>
                </a:solidFill>
              </a:rPr>
              <a:t>Zahtjev</a:t>
            </a:r>
            <a:r>
              <a:rPr lang="hr-HR" sz="2400" dirty="0" smtClean="0"/>
              <a:t> </a:t>
            </a:r>
            <a:r>
              <a:rPr lang="hr-HR" sz="2400" dirty="0"/>
              <a:t>za priznanje patenta (formular P1)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(dostupan </a:t>
            </a:r>
            <a:r>
              <a:rPr lang="hr-HR" sz="2400" dirty="0"/>
              <a:t>na </a:t>
            </a:r>
            <a:r>
              <a:rPr lang="hr-HR" sz="2400" dirty="0" smtClean="0"/>
              <a:t>www.ipr.gov.ba)</a:t>
            </a:r>
            <a:endParaRPr lang="hr-HR" sz="2400" dirty="0"/>
          </a:p>
          <a:p>
            <a:r>
              <a:rPr lang="hr-HR" sz="2400" dirty="0" smtClean="0"/>
              <a:t>Jasan i detaljan </a:t>
            </a:r>
            <a:r>
              <a:rPr lang="hr-HR" sz="2400" dirty="0" smtClean="0">
                <a:solidFill>
                  <a:srgbClr val="0000FF"/>
                </a:solidFill>
              </a:rPr>
              <a:t>opis</a:t>
            </a:r>
            <a:r>
              <a:rPr lang="hr-HR" sz="2400" dirty="0" smtClean="0"/>
              <a:t> pronalaska</a:t>
            </a:r>
            <a:endParaRPr lang="hr-HR" sz="2400" dirty="0"/>
          </a:p>
          <a:p>
            <a:r>
              <a:rPr lang="hr-HR" sz="2400" dirty="0" smtClean="0"/>
              <a:t>Jedan </a:t>
            </a:r>
            <a:r>
              <a:rPr lang="hr-HR" sz="2400" dirty="0"/>
              <a:t>ili više patentnih zahtjeva koji treba </a:t>
            </a:r>
            <a:r>
              <a:rPr lang="hr-HR" sz="2400" dirty="0" smtClean="0"/>
              <a:t>da su jasni, sažeti </a:t>
            </a:r>
            <a:r>
              <a:rPr lang="hr-HR" sz="2400" dirty="0"/>
              <a:t>i u cijelosti </a:t>
            </a:r>
            <a:r>
              <a:rPr lang="hr-HR" sz="2400" dirty="0" smtClean="0"/>
              <a:t>potkrijepljeni </a:t>
            </a:r>
            <a:r>
              <a:rPr lang="hr-HR" sz="2400" dirty="0"/>
              <a:t>opisom pronalaska i crtežima ako postoje</a:t>
            </a:r>
          </a:p>
          <a:p>
            <a:r>
              <a:rPr lang="hr-HR" sz="2400" dirty="0" smtClean="0">
                <a:solidFill>
                  <a:srgbClr val="0000FF"/>
                </a:solidFill>
              </a:rPr>
              <a:t>Crteže</a:t>
            </a:r>
            <a:r>
              <a:rPr lang="hr-HR" sz="2400" dirty="0" smtClean="0"/>
              <a:t> </a:t>
            </a:r>
            <a:r>
              <a:rPr lang="hr-HR" sz="2400" dirty="0"/>
              <a:t>na koje se pozivaju opis pronalaska i patentni zahtjevi</a:t>
            </a:r>
          </a:p>
          <a:p>
            <a:r>
              <a:rPr lang="hr-HR" sz="2400" dirty="0" smtClean="0">
                <a:solidFill>
                  <a:srgbClr val="0000FF"/>
                </a:solidFill>
              </a:rPr>
              <a:t>Sažetak</a:t>
            </a:r>
            <a:r>
              <a:rPr lang="hr-HR" sz="2400" dirty="0" smtClean="0"/>
              <a:t> </a:t>
            </a:r>
            <a:r>
              <a:rPr lang="hr-HR" sz="2400" dirty="0"/>
              <a:t>suštine pronalaska koji služi isključivo u svrhu tehničkog informisanja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35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Dodaci uz prijavu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>1. Dokaz </a:t>
            </a:r>
            <a:r>
              <a:rPr lang="hr-HR" sz="2000" dirty="0"/>
              <a:t>(originalna uplatnica) o uplati administrativne takse i troškova </a:t>
            </a:r>
            <a:r>
              <a:rPr lang="hr-HR" sz="2000" dirty="0" smtClean="0"/>
              <a:t>postupka</a:t>
            </a:r>
            <a:br>
              <a:rPr lang="hr-HR" sz="2000" dirty="0" smtClean="0"/>
            </a:b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2. Izjava pronalazača </a:t>
            </a:r>
            <a:r>
              <a:rPr lang="hr-HR" sz="2000" dirty="0"/>
              <a:t>u slučaju da ne želi biti naveden u </a:t>
            </a:r>
            <a:r>
              <a:rPr lang="hr-HR" sz="2000" dirty="0" smtClean="0"/>
              <a:t>prijavi</a:t>
            </a:r>
          </a:p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3. Punomoć </a:t>
            </a:r>
            <a:r>
              <a:rPr lang="hr-HR" sz="2000" dirty="0"/>
              <a:t>za zastupanje ako se prijava podnosi posredstvom </a:t>
            </a:r>
            <a:r>
              <a:rPr lang="hr-HR" sz="2000" dirty="0" smtClean="0"/>
              <a:t>zastupnika</a:t>
            </a:r>
          </a:p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4. Izjava </a:t>
            </a:r>
            <a:r>
              <a:rPr lang="hr-HR" sz="2000" dirty="0"/>
              <a:t>o zajedničkom predstavniku u slučaju više podnosilaca</a:t>
            </a:r>
          </a:p>
          <a:p>
            <a:endParaRPr lang="hr-H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>
              <a:buNone/>
            </a:pPr>
            <a:endParaRPr lang="hr-HR" dirty="0" smtClean="0"/>
          </a:p>
          <a:p>
            <a:pPr marL="0" indent="0" algn="r">
              <a:buNone/>
            </a:pPr>
            <a:endParaRPr lang="hr-HR" dirty="0"/>
          </a:p>
          <a:p>
            <a:pPr marL="0" indent="0" algn="r">
              <a:buNone/>
            </a:pPr>
            <a:endParaRPr lang="hr-HR" dirty="0" smtClean="0"/>
          </a:p>
          <a:p>
            <a:pPr marL="0" indent="0" algn="r">
              <a:buNone/>
            </a:pPr>
            <a:endParaRPr lang="hr-HR" dirty="0"/>
          </a:p>
          <a:p>
            <a:pPr marL="0" indent="0" algn="r">
              <a:buNone/>
            </a:pPr>
            <a:r>
              <a:rPr lang="hr-HR" dirty="0" smtClean="0"/>
              <a:t>Za </a:t>
            </a:r>
            <a:r>
              <a:rPr lang="hr-HR" dirty="0"/>
              <a:t>više </a:t>
            </a:r>
            <a:r>
              <a:rPr lang="hr-HR" dirty="0" smtClean="0"/>
              <a:t>informacija:</a:t>
            </a:r>
          </a:p>
          <a:p>
            <a:pPr marL="0" indent="0" algn="r">
              <a:buNone/>
            </a:pPr>
            <a:endParaRPr lang="hr-HR" dirty="0" smtClean="0"/>
          </a:p>
          <a:p>
            <a:pPr marL="0" indent="0" algn="r">
              <a:buNone/>
            </a:pPr>
            <a:r>
              <a:rPr lang="hr-HR" dirty="0" smtClean="0">
                <a:solidFill>
                  <a:srgbClr val="0000FF"/>
                </a:solidFill>
              </a:rPr>
              <a:t>Pravilnik </a:t>
            </a:r>
            <a:r>
              <a:rPr lang="hr-HR" dirty="0">
                <a:solidFill>
                  <a:srgbClr val="0000FF"/>
                </a:solidFill>
              </a:rPr>
              <a:t>o postupku za priznanje patenta i konsenzualnog </a:t>
            </a:r>
            <a:r>
              <a:rPr lang="hr-HR" dirty="0" smtClean="0">
                <a:solidFill>
                  <a:srgbClr val="0000FF"/>
                </a:solidFill>
              </a:rPr>
              <a:t>patenta</a:t>
            </a:r>
            <a:endParaRPr lang="hr-HR" dirty="0">
              <a:solidFill>
                <a:srgbClr val="0000FF"/>
              </a:solidFill>
            </a:endParaRP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435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Troškovi postupka zaštite i održavanja patenta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Za </a:t>
            </a:r>
            <a:r>
              <a:rPr lang="hr-HR" sz="2400" dirty="0"/>
              <a:t>sve radnje u postupku stjecanja, održavanja, evidencije prometa i prestanka patenta, kao i za pružanje informacionih usluga, plaćaju se </a:t>
            </a:r>
            <a:r>
              <a:rPr lang="hr-HR" sz="2400" dirty="0">
                <a:solidFill>
                  <a:srgbClr val="0000FF"/>
                </a:solidFill>
              </a:rPr>
              <a:t>administrativne takse i troškovi</a:t>
            </a:r>
            <a:r>
              <a:rPr lang="hr-HR" sz="2400" dirty="0"/>
              <a:t> postupka uplatom u banci ili pošti. </a:t>
            </a:r>
            <a:endParaRPr lang="hr-HR" sz="2400" dirty="0" smtClean="0"/>
          </a:p>
          <a:p>
            <a:r>
              <a:rPr lang="hr-HR" sz="2400" dirty="0" smtClean="0"/>
              <a:t>Iznosi </a:t>
            </a:r>
            <a:r>
              <a:rPr lang="hr-HR" sz="2400" dirty="0"/>
              <a:t>taksi i </a:t>
            </a:r>
            <a:r>
              <a:rPr lang="hr-HR" sz="2400" dirty="0" smtClean="0"/>
              <a:t>troškova: www.ipr.gov.ba</a:t>
            </a:r>
            <a:endParaRPr lang="hr-HR" sz="2400" dirty="0"/>
          </a:p>
          <a:p>
            <a:r>
              <a:rPr lang="hr-HR" sz="2400" dirty="0"/>
              <a:t>Dokaz o uplati podnosi se prilikom podnošenja </a:t>
            </a:r>
            <a:r>
              <a:rPr lang="hr-HR" sz="2400" dirty="0" smtClean="0"/>
              <a:t>prijave.</a:t>
            </a:r>
          </a:p>
          <a:p>
            <a:r>
              <a:rPr lang="hr-HR" sz="2400" dirty="0" smtClean="0"/>
              <a:t>Ako </a:t>
            </a:r>
            <a:r>
              <a:rPr lang="hr-HR" sz="2400" dirty="0"/>
              <a:t>se prizna patent, nosilac prava dužan je da svake godine uplaćuje naknadu troškova održavanja.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4198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Angažovanje zakonskog zastupnika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nije </a:t>
            </a:r>
            <a:r>
              <a:rPr lang="hr-HR" dirty="0"/>
              <a:t>obaveza propisana Zakonom, te podnosilac zahtjeva odlučuje o angažovanju zastupnika.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Registar </a:t>
            </a:r>
            <a:r>
              <a:rPr lang="hr-HR" dirty="0"/>
              <a:t>patentnih zastupnika dostupan je u elektronskoj </a:t>
            </a:r>
            <a:r>
              <a:rPr lang="hr-HR" dirty="0" smtClean="0"/>
              <a:t>formi </a:t>
            </a:r>
            <a:r>
              <a:rPr lang="hr-HR" dirty="0"/>
              <a:t>www.ipr.gov.ba.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12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Važenje prava na patent</a:t>
            </a:r>
            <a:br>
              <a:rPr lang="vi-VN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Patent </a:t>
            </a:r>
            <a:r>
              <a:rPr lang="vi-VN" dirty="0"/>
              <a:t>se može zaštititi samo određeni broj godina. 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vi-VN" dirty="0" smtClean="0"/>
              <a:t>Patent </a:t>
            </a:r>
            <a:r>
              <a:rPr lang="vi-VN" dirty="0"/>
              <a:t>traje 20, a konsenzualni patent 10 godina </a:t>
            </a:r>
            <a:r>
              <a:rPr lang="vi-VN" dirty="0" smtClean="0"/>
              <a:t>od</a:t>
            </a:r>
            <a:r>
              <a:rPr lang="hr-HR" dirty="0" smtClean="0"/>
              <a:t> </a:t>
            </a:r>
            <a:r>
              <a:rPr lang="vi-VN" dirty="0" smtClean="0"/>
              <a:t>dana </a:t>
            </a:r>
            <a:r>
              <a:rPr lang="vi-VN" dirty="0"/>
              <a:t>podnošenja prijave.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606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 </a:t>
            </a:r>
            <a:r>
              <a:rPr lang="hr-HR" sz="2800" dirty="0" smtClean="0"/>
              <a:t>  </a:t>
            </a:r>
            <a:r>
              <a:rPr lang="vi-VN" sz="2800" dirty="0" smtClean="0"/>
              <a:t>Razlika </a:t>
            </a:r>
            <a:r>
              <a:rPr lang="vi-VN" sz="2800" dirty="0"/>
              <a:t>između patenta i </a:t>
            </a:r>
            <a:r>
              <a:rPr lang="vi-VN" sz="2800" dirty="0" smtClean="0"/>
              <a:t>konsenzualnog </a:t>
            </a:r>
            <a:r>
              <a:rPr lang="vi-VN" sz="2800" dirty="0"/>
              <a:t>patenta</a:t>
            </a:r>
            <a:r>
              <a:rPr lang="vi-VN" sz="3200" dirty="0"/>
              <a:t/>
            </a:r>
            <a:br>
              <a:rPr lang="vi-VN" sz="3200" dirty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R</a:t>
            </a:r>
            <a:r>
              <a:rPr lang="vi-VN" dirty="0" smtClean="0"/>
              <a:t>azlikuju </a:t>
            </a:r>
            <a:r>
              <a:rPr lang="vi-VN" dirty="0"/>
              <a:t>se:</a:t>
            </a:r>
          </a:p>
          <a:p>
            <a:r>
              <a:rPr lang="vi-VN" dirty="0" smtClean="0">
                <a:solidFill>
                  <a:srgbClr val="0000FF"/>
                </a:solidFill>
              </a:rPr>
              <a:t>Prema </a:t>
            </a:r>
            <a:r>
              <a:rPr lang="vi-VN" dirty="0">
                <a:solidFill>
                  <a:srgbClr val="0000FF"/>
                </a:solidFill>
              </a:rPr>
              <a:t>vremenu trajanja </a:t>
            </a:r>
            <a:r>
              <a:rPr lang="vi-VN" dirty="0"/>
              <a:t>– patent traje 20, a konsenzualni patent 10 godina od dana podnošenja prijave</a:t>
            </a:r>
          </a:p>
          <a:p>
            <a:r>
              <a:rPr lang="vi-VN" dirty="0" smtClean="0">
                <a:solidFill>
                  <a:srgbClr val="0000FF"/>
                </a:solidFill>
              </a:rPr>
              <a:t>Prema </a:t>
            </a:r>
            <a:r>
              <a:rPr lang="vi-VN" dirty="0">
                <a:solidFill>
                  <a:srgbClr val="0000FF"/>
                </a:solidFill>
              </a:rPr>
              <a:t>postupku po prijavi </a:t>
            </a:r>
            <a:r>
              <a:rPr lang="vi-VN" dirty="0"/>
              <a:t>– kod prijave po konsenzualnom patentu ne provodi se potpuni postupak* </a:t>
            </a:r>
            <a:r>
              <a:rPr lang="vi-VN" dirty="0" smtClean="0"/>
              <a:t>ispitivanja</a:t>
            </a:r>
            <a:r>
              <a:rPr lang="hr-HR" dirty="0" smtClean="0"/>
              <a:t> </a:t>
            </a:r>
            <a:r>
              <a:rPr lang="vi-VN" dirty="0" smtClean="0"/>
              <a:t>uvjeta </a:t>
            </a:r>
            <a:r>
              <a:rPr lang="vi-VN" dirty="0"/>
              <a:t>za </a:t>
            </a:r>
            <a:r>
              <a:rPr lang="vi-VN" dirty="0" smtClean="0"/>
              <a:t>priznanje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6393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* </a:t>
            </a:r>
            <a:r>
              <a:rPr lang="vi-VN" sz="2400" dirty="0"/>
              <a:t>Neprovođenjem potpunog ispitivanja </a:t>
            </a:r>
            <a:r>
              <a:rPr lang="vi-VN" sz="2400" dirty="0">
                <a:solidFill>
                  <a:srgbClr val="0000FF"/>
                </a:solidFill>
              </a:rPr>
              <a:t>pojednostavljuje</a:t>
            </a:r>
            <a:r>
              <a:rPr lang="vi-VN" sz="2400" dirty="0"/>
              <a:t> se postupak dodjele patenta i smanjuju prateći troškovi</a:t>
            </a:r>
            <a:r>
              <a:rPr lang="vi-VN" sz="2400" dirty="0" smtClean="0"/>
              <a:t>.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vi-VN" sz="2400" dirty="0"/>
          </a:p>
          <a:p>
            <a:r>
              <a:rPr lang="vi-VN" sz="2400" dirty="0" smtClean="0"/>
              <a:t>Više </a:t>
            </a:r>
            <a:r>
              <a:rPr lang="vi-VN" sz="2400" dirty="0"/>
              <a:t>informacija o građansko-pravnoj zaštiti </a:t>
            </a:r>
            <a:r>
              <a:rPr lang="vi-VN" sz="2400" dirty="0" smtClean="0"/>
              <a:t>u </a:t>
            </a:r>
            <a:r>
              <a:rPr lang="vi-VN" sz="2400" dirty="0"/>
              <a:t>Zakonu o patentu</a:t>
            </a:r>
            <a:r>
              <a:rPr lang="vi-VN" sz="2400" dirty="0" smtClean="0"/>
              <a:t>.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vi-VN" sz="2400" dirty="0"/>
          </a:p>
          <a:p>
            <a:r>
              <a:rPr lang="vi-VN" sz="2400" dirty="0"/>
              <a:t>Zaštita patenta ostvarena u BiH važi samo</a:t>
            </a:r>
            <a:r>
              <a:rPr lang="vi-VN" dirty="0"/>
              <a:t> </a:t>
            </a:r>
            <a:r>
              <a:rPr lang="vi-VN" sz="2400" dirty="0"/>
              <a:t>na teritoriji BiH.</a:t>
            </a:r>
          </a:p>
          <a:p>
            <a:pPr marL="0" indent="0">
              <a:buNone/>
            </a:pPr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342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hr-HR" sz="1600" dirty="0"/>
              <a:t>Modernizacija univerziteta zemalja </a:t>
            </a:r>
            <a:r>
              <a:rPr lang="hr-HR" sz="1600" dirty="0" smtClean="0"/>
              <a:t>Zapadnog Balkana </a:t>
            </a:r>
            <a:r>
              <a:rPr lang="hr-HR" sz="1600" dirty="0"/>
              <a:t>kroz jačanje struktura i usluga </a:t>
            </a:r>
            <a:r>
              <a:rPr lang="hr-HR" sz="1600" dirty="0" smtClean="0"/>
              <a:t>za transfer </a:t>
            </a:r>
            <a:r>
              <a:rPr lang="hr-HR" sz="1600" dirty="0"/>
              <a:t>znanja, istraživanje i inovacije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vi-VN" sz="2000" b="1" dirty="0"/>
              <a:t>Specifični ciljevi projekta WBCInno: </a:t>
            </a:r>
          </a:p>
          <a:p>
            <a:pPr marL="0" indent="0">
              <a:buNone/>
            </a:pPr>
            <a:endParaRPr lang="vi-VN" sz="2000" dirty="0"/>
          </a:p>
          <a:p>
            <a:r>
              <a:rPr lang="vi-VN" sz="2000" dirty="0"/>
              <a:t>Uspostavljanje Univerzitetske inovativne platforme (UIP) kroz integrisanje inovativnih potencijala za unapređenje transfera tehnologija i </a:t>
            </a:r>
            <a:r>
              <a:rPr lang="vi-VN" sz="2000" dirty="0" smtClean="0"/>
              <a:t>kome</a:t>
            </a:r>
            <a:r>
              <a:rPr lang="hr-HR" sz="2000" dirty="0" smtClean="0"/>
              <a:t>r</a:t>
            </a:r>
            <a:r>
              <a:rPr lang="vi-VN" sz="2000" dirty="0" smtClean="0"/>
              <a:t>cijalizacije</a:t>
            </a:r>
            <a:endParaRPr lang="vi-VN" sz="2000" dirty="0"/>
          </a:p>
          <a:p>
            <a:r>
              <a:rPr lang="vi-VN" sz="2000" dirty="0"/>
              <a:t>Obnavljanje postojećih i osnivanje novih struktura i mehanizama u oblasti transfera znanja, istraživanja i inovacija</a:t>
            </a:r>
          </a:p>
          <a:p>
            <a:r>
              <a:rPr lang="vi-VN" sz="2000" dirty="0"/>
              <a:t>Podrška razvoju Biznis inkubatora i Naučno-tehnoloških parkova kroz mobilizaciju univerzitetskih resursa</a:t>
            </a:r>
          </a:p>
          <a:p>
            <a:r>
              <a:rPr lang="vi-VN" sz="2000" dirty="0">
                <a:solidFill>
                  <a:srgbClr val="FF0000"/>
                </a:solidFill>
              </a:rPr>
              <a:t>Razvijanje metodologije za upravljanje inovacijama </a:t>
            </a:r>
            <a:r>
              <a:rPr lang="vi-VN" sz="2000" dirty="0"/>
              <a:t>i stvaranje mreža između univerziteta i preduzeća na bazi </a:t>
            </a:r>
            <a:r>
              <a:rPr lang="vi-VN" sz="2000" dirty="0" smtClean="0"/>
              <a:t>kolaborativnih </a:t>
            </a:r>
            <a:r>
              <a:rPr lang="vi-VN" sz="2000" dirty="0"/>
              <a:t>softverskih alata i platformi</a:t>
            </a:r>
          </a:p>
          <a:p>
            <a:r>
              <a:rPr lang="vi-VN" sz="2000" dirty="0"/>
              <a:t>Podržavanje kreativnosti mladih ljudi i uključivanje privatnih i javnih stakeholdera u sve procese modernizacije bazirano na Triple Helix modelu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016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dirty="0"/>
              <a:t>Institut za intelektualnu svojinu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vi-VN" sz="2800" dirty="0" smtClean="0"/>
              <a:t>Bosne </a:t>
            </a:r>
            <a:r>
              <a:rPr lang="vi-VN" sz="2800" dirty="0"/>
              <a:t>i Hercegovine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1100" b="1" dirty="0" smtClean="0"/>
              <a:t>Sjedište </a:t>
            </a:r>
            <a:r>
              <a:rPr lang="vi-VN" sz="1100" b="1" dirty="0"/>
              <a:t>Instituta</a:t>
            </a:r>
          </a:p>
          <a:p>
            <a:pPr marL="0" indent="0">
              <a:buNone/>
            </a:pPr>
            <a:r>
              <a:rPr lang="vi-VN" sz="1100" dirty="0"/>
              <a:t>88000 </a:t>
            </a:r>
            <a:r>
              <a:rPr lang="vi-VN" sz="1100" b="1" dirty="0"/>
              <a:t>Mostar</a:t>
            </a:r>
            <a:r>
              <a:rPr lang="vi-VN" sz="1100" dirty="0"/>
              <a:t>, Kneza Domagoja bb</a:t>
            </a:r>
          </a:p>
          <a:p>
            <a:pPr marL="0" indent="0">
              <a:buNone/>
            </a:pPr>
            <a:r>
              <a:rPr lang="vi-VN" sz="1100" dirty="0"/>
              <a:t>Tel.: + 387 36 334 381</a:t>
            </a:r>
          </a:p>
          <a:p>
            <a:pPr marL="0" indent="0">
              <a:buNone/>
            </a:pPr>
            <a:r>
              <a:rPr lang="vi-VN" sz="1100" dirty="0"/>
              <a:t>Fax: + 387 36 318 420</a:t>
            </a:r>
          </a:p>
          <a:p>
            <a:pPr marL="0" indent="0">
              <a:buNone/>
            </a:pPr>
            <a:r>
              <a:rPr lang="vi-VN" sz="1100" dirty="0"/>
              <a:t>Tel.: + 387 36 334 382</a:t>
            </a:r>
          </a:p>
          <a:p>
            <a:pPr marL="0" indent="0">
              <a:buNone/>
            </a:pPr>
            <a:r>
              <a:rPr lang="vi-VN" sz="1100" dirty="0"/>
              <a:t>E-mail: mostar@ipr.gov.ba</a:t>
            </a:r>
          </a:p>
          <a:p>
            <a:endParaRPr lang="hr-HR" sz="1100" dirty="0" smtClean="0"/>
          </a:p>
          <a:p>
            <a:pPr marL="0" indent="0">
              <a:buNone/>
            </a:pPr>
            <a:r>
              <a:rPr lang="vi-VN" sz="1100" b="1" dirty="0" smtClean="0"/>
              <a:t>Ispostava </a:t>
            </a:r>
            <a:r>
              <a:rPr lang="vi-VN" sz="1100" b="1" dirty="0"/>
              <a:t>Instituta</a:t>
            </a:r>
          </a:p>
          <a:p>
            <a:pPr marL="0" indent="0">
              <a:buNone/>
            </a:pPr>
            <a:r>
              <a:rPr lang="vi-VN" sz="1100" dirty="0"/>
              <a:t>71000 </a:t>
            </a:r>
            <a:r>
              <a:rPr lang="vi-VN" sz="1100" b="1" dirty="0"/>
              <a:t>Sarajevo</a:t>
            </a:r>
            <a:r>
              <a:rPr lang="vi-VN" sz="1100" dirty="0"/>
              <a:t>, H. Ćemerlića 2/IX</a:t>
            </a:r>
          </a:p>
          <a:p>
            <a:pPr marL="0" indent="0">
              <a:buNone/>
            </a:pPr>
            <a:r>
              <a:rPr lang="vi-VN" sz="1100" dirty="0"/>
              <a:t>Tel.: + 387 33 652 765</a:t>
            </a:r>
          </a:p>
          <a:p>
            <a:pPr marL="0" indent="0">
              <a:buNone/>
            </a:pPr>
            <a:r>
              <a:rPr lang="vi-VN" sz="1100" dirty="0"/>
              <a:t>Fax: + 387 33 652 757</a:t>
            </a:r>
          </a:p>
          <a:p>
            <a:pPr marL="0" indent="0">
              <a:buNone/>
            </a:pPr>
            <a:r>
              <a:rPr lang="vi-VN" sz="1100" dirty="0"/>
              <a:t>Tel.: + 387 33 652 798</a:t>
            </a:r>
          </a:p>
          <a:p>
            <a:pPr marL="0" indent="0">
              <a:buNone/>
            </a:pPr>
            <a:r>
              <a:rPr lang="vi-VN" sz="1100" dirty="0"/>
              <a:t>(za nacionalni/međunarodni žig)</a:t>
            </a:r>
          </a:p>
          <a:p>
            <a:pPr marL="0" indent="0">
              <a:buNone/>
            </a:pPr>
            <a:r>
              <a:rPr lang="vi-VN" sz="1100" dirty="0"/>
              <a:t>Tel.: + 387 33 618 095 (za patente)</a:t>
            </a:r>
          </a:p>
          <a:p>
            <a:pPr marL="0" indent="0">
              <a:buNone/>
            </a:pPr>
            <a:r>
              <a:rPr lang="vi-VN" sz="1100" dirty="0"/>
              <a:t>Tel.: + 387 33 521 848</a:t>
            </a:r>
          </a:p>
          <a:p>
            <a:pPr marL="0" indent="0">
              <a:buNone/>
            </a:pPr>
            <a:r>
              <a:rPr lang="vi-VN" sz="1100" dirty="0"/>
              <a:t>E-mail: sarajevo@ipr.gov.ba</a:t>
            </a:r>
          </a:p>
          <a:p>
            <a:endParaRPr lang="hr-HR" sz="1100" dirty="0" smtClean="0"/>
          </a:p>
          <a:p>
            <a:pPr marL="0" indent="0">
              <a:buNone/>
            </a:pPr>
            <a:r>
              <a:rPr lang="vi-VN" sz="1100" b="1" dirty="0" smtClean="0"/>
              <a:t>Ispostava </a:t>
            </a:r>
            <a:r>
              <a:rPr lang="vi-VN" sz="1100" b="1" dirty="0"/>
              <a:t>Instituta (PATLIB centar)</a:t>
            </a:r>
          </a:p>
          <a:p>
            <a:pPr marL="0" indent="0">
              <a:buNone/>
            </a:pPr>
            <a:r>
              <a:rPr lang="vi-VN" sz="1100" dirty="0"/>
              <a:t>78000 </a:t>
            </a:r>
            <a:r>
              <a:rPr lang="vi-VN" sz="1100" b="1" dirty="0"/>
              <a:t>Banja </a:t>
            </a:r>
            <a:r>
              <a:rPr lang="vi-VN" sz="1100" b="1" dirty="0" smtClean="0"/>
              <a:t>Luka,</a:t>
            </a:r>
            <a:r>
              <a:rPr lang="hr-HR" sz="1100" b="1" dirty="0" smtClean="0"/>
              <a:t> </a:t>
            </a:r>
            <a:r>
              <a:rPr lang="vi-VN" sz="1100" dirty="0" smtClean="0"/>
              <a:t>Kralja </a:t>
            </a:r>
            <a:r>
              <a:rPr lang="vi-VN" sz="1100" dirty="0"/>
              <a:t>Petra I Karađorđevića 83A</a:t>
            </a:r>
          </a:p>
          <a:p>
            <a:pPr marL="0" indent="0">
              <a:buNone/>
            </a:pPr>
            <a:r>
              <a:rPr lang="az-Cyrl-AZ" sz="1100" dirty="0"/>
              <a:t>Те</a:t>
            </a:r>
            <a:r>
              <a:rPr lang="vi-VN" sz="1100" dirty="0"/>
              <a:t>l.: + 387 51 226 840</a:t>
            </a:r>
          </a:p>
          <a:p>
            <a:pPr marL="0" indent="0">
              <a:buNone/>
            </a:pPr>
            <a:r>
              <a:rPr lang="vi-VN" sz="1100" dirty="0"/>
              <a:t>Fax: + 387 51 226 841</a:t>
            </a:r>
          </a:p>
          <a:p>
            <a:pPr marL="0" indent="0">
              <a:buNone/>
            </a:pPr>
            <a:r>
              <a:rPr lang="vi-VN" sz="1100" dirty="0"/>
              <a:t>E-mail: banjaluka@ipr.gov.ba</a:t>
            </a:r>
          </a:p>
          <a:p>
            <a:endParaRPr lang="hr-HR" sz="1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895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2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Međunarodna zaštita patenta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vi-VN" sz="1600" dirty="0"/>
              <a:t>Ako podnosilac želi da pokrene međunarodnu zaštitu, to može da uradi </a:t>
            </a:r>
            <a:r>
              <a:rPr lang="vi-VN" sz="1600" dirty="0">
                <a:solidFill>
                  <a:srgbClr val="0000FF"/>
                </a:solidFill>
              </a:rPr>
              <a:t>u roku od 12 mjeseci nakon </a:t>
            </a:r>
            <a:r>
              <a:rPr lang="vi-VN" sz="1600" dirty="0" smtClean="0">
                <a:solidFill>
                  <a:srgbClr val="0000FF"/>
                </a:solidFill>
              </a:rPr>
              <a:t>podnošenja</a:t>
            </a:r>
            <a:r>
              <a:rPr lang="hr-HR" sz="1600" dirty="0" smtClean="0">
                <a:solidFill>
                  <a:srgbClr val="0000FF"/>
                </a:solidFill>
              </a:rPr>
              <a:t> </a:t>
            </a:r>
            <a:r>
              <a:rPr lang="vi-VN" sz="1600" dirty="0" smtClean="0">
                <a:solidFill>
                  <a:srgbClr val="0000FF"/>
                </a:solidFill>
              </a:rPr>
              <a:t>nacionalne </a:t>
            </a:r>
            <a:r>
              <a:rPr lang="vi-VN" sz="1600" dirty="0">
                <a:solidFill>
                  <a:srgbClr val="0000FF"/>
                </a:solidFill>
              </a:rPr>
              <a:t>prijave patenta </a:t>
            </a:r>
            <a:r>
              <a:rPr lang="vi-VN" sz="1600" dirty="0"/>
              <a:t>kako bi se zadržao datum prioriteta, tj. datum podnošenja domaće prijave kao </a:t>
            </a:r>
            <a:r>
              <a:rPr lang="vi-VN" sz="1600" dirty="0" smtClean="0"/>
              <a:t>datum</a:t>
            </a:r>
            <a:r>
              <a:rPr lang="hr-HR" sz="1600" dirty="0" smtClean="0"/>
              <a:t> </a:t>
            </a:r>
            <a:r>
              <a:rPr lang="vi-VN" sz="1600" dirty="0" smtClean="0"/>
              <a:t>podnošenja </a:t>
            </a:r>
            <a:r>
              <a:rPr lang="vi-VN" sz="1600" dirty="0"/>
              <a:t>međunarodne prijave i to podnošenjem PCT ili EPO prijave. U oba slučaja Zavod za intelektualnu </a:t>
            </a:r>
            <a:r>
              <a:rPr lang="vi-VN" sz="1600" dirty="0" smtClean="0"/>
              <a:t>svojinu</a:t>
            </a:r>
            <a:r>
              <a:rPr lang="hr-HR" sz="1600" dirty="0" smtClean="0"/>
              <a:t> </a:t>
            </a:r>
            <a:r>
              <a:rPr lang="vi-VN" sz="1600" dirty="0" smtClean="0"/>
              <a:t>iz </a:t>
            </a:r>
            <a:r>
              <a:rPr lang="vi-VN" sz="1600" dirty="0"/>
              <a:t>Republike Srbije, Crne Gore i Institut za intelektualnu svojinu Bosne i Hercegovine djeluje kao zavod primalac </a:t>
            </a:r>
            <a:r>
              <a:rPr lang="vi-VN" sz="1600" dirty="0" smtClean="0"/>
              <a:t>koji</a:t>
            </a:r>
            <a:r>
              <a:rPr lang="hr-HR" sz="1600" dirty="0" smtClean="0"/>
              <a:t> </a:t>
            </a:r>
            <a:r>
              <a:rPr lang="vi-VN" sz="1600" dirty="0" smtClean="0"/>
              <a:t>tu </a:t>
            </a:r>
            <a:r>
              <a:rPr lang="vi-VN" sz="1600" dirty="0">
                <a:solidFill>
                  <a:srgbClr val="0000FF"/>
                </a:solidFill>
              </a:rPr>
              <a:t>prijavu prosljeđuje ili Kancelariji Svjetske organizacije za intelektualnu svojinu </a:t>
            </a:r>
            <a:r>
              <a:rPr lang="vi-VN" sz="1600" dirty="0"/>
              <a:t>u Ženevi, u slučaju </a:t>
            </a:r>
            <a:r>
              <a:rPr lang="vi-VN" sz="1600" dirty="0" smtClean="0"/>
              <a:t>podnošenja</a:t>
            </a:r>
            <a:r>
              <a:rPr lang="hr-HR" sz="1600" dirty="0" smtClean="0"/>
              <a:t> </a:t>
            </a:r>
            <a:r>
              <a:rPr lang="vi-VN" sz="1600" dirty="0" smtClean="0"/>
              <a:t>PCT </a:t>
            </a:r>
            <a:r>
              <a:rPr lang="vi-VN" sz="1600" dirty="0"/>
              <a:t>prijave, </a:t>
            </a:r>
            <a:r>
              <a:rPr lang="vi-VN" sz="1600" dirty="0">
                <a:solidFill>
                  <a:srgbClr val="0000FF"/>
                </a:solidFill>
              </a:rPr>
              <a:t>ili Evropskom zavodu za patente</a:t>
            </a:r>
            <a:r>
              <a:rPr lang="vi-VN" sz="1600" dirty="0"/>
              <a:t>, u slučaju podnošenja EP prijave. Kasnija komunikacija podnosioca </a:t>
            </a:r>
            <a:r>
              <a:rPr lang="vi-VN" sz="1600" dirty="0" smtClean="0"/>
              <a:t>se</a:t>
            </a:r>
            <a:r>
              <a:rPr lang="hr-HR" sz="1600" dirty="0" smtClean="0"/>
              <a:t> </a:t>
            </a:r>
            <a:r>
              <a:rPr lang="vi-VN" sz="1600" dirty="0" smtClean="0"/>
              <a:t>odvija </a:t>
            </a:r>
            <a:r>
              <a:rPr lang="vi-VN" sz="1600" dirty="0"/>
              <a:t>direktno sa PCT/EPO prijemnim kancelarijama. </a:t>
            </a: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vi-VN" sz="1600" dirty="0" smtClean="0"/>
              <a:t>Više </a:t>
            </a:r>
            <a:r>
              <a:rPr lang="vi-VN" sz="1600" dirty="0"/>
              <a:t>o postupku međunarodne </a:t>
            </a:r>
            <a:r>
              <a:rPr lang="vi-VN" sz="1600" dirty="0" smtClean="0"/>
              <a:t>zaštite </a:t>
            </a:r>
            <a:r>
              <a:rPr lang="vi-VN" sz="1600" dirty="0"/>
              <a:t>na </a:t>
            </a:r>
            <a:r>
              <a:rPr lang="vi-VN" sz="1600" dirty="0" smtClean="0"/>
              <a:t>web</a:t>
            </a:r>
            <a:r>
              <a:rPr lang="hr-HR" sz="1600" dirty="0" smtClean="0"/>
              <a:t>- </a:t>
            </a:r>
            <a:r>
              <a:rPr lang="vi-VN" sz="1600" dirty="0" smtClean="0"/>
              <a:t>stranicama</a:t>
            </a:r>
            <a:r>
              <a:rPr lang="hr-HR" sz="1600" dirty="0" smtClean="0"/>
              <a:t> </a:t>
            </a:r>
            <a:r>
              <a:rPr lang="hr-HR" sz="1600" dirty="0"/>
              <a:t>z</a:t>
            </a:r>
            <a:r>
              <a:rPr lang="vi-VN" sz="1600" dirty="0" smtClean="0"/>
              <a:t>avoda </a:t>
            </a:r>
            <a:r>
              <a:rPr lang="vi-VN" sz="1600" dirty="0"/>
              <a:t>u svakoj od zemalja.</a:t>
            </a:r>
          </a:p>
          <a:p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7951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2. Postupak </a:t>
            </a:r>
            <a:r>
              <a:rPr lang="pl-PL" sz="2800" dirty="0"/>
              <a:t>za priznanje žiga u </a:t>
            </a:r>
            <a:r>
              <a:rPr lang="pl-PL" sz="2800" dirty="0" smtClean="0"/>
              <a:t>BiH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Pravilnik o postupku za priznanje žiga na </a:t>
            </a:r>
            <a:r>
              <a:rPr lang="pl-PL" sz="2400" dirty="0" smtClean="0">
                <a:hlinkClick r:id="rId2"/>
              </a:rPr>
              <a:t>www.ipr.ba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hr-HR" sz="2400" dirty="0" smtClean="0"/>
              <a:t>Potrebno </a:t>
            </a:r>
            <a:r>
              <a:rPr lang="hr-HR" sz="2400" dirty="0"/>
              <a:t>je </a:t>
            </a:r>
            <a:r>
              <a:rPr lang="hr-HR" sz="2400" dirty="0" smtClean="0"/>
              <a:t>dostaviti:</a:t>
            </a:r>
          </a:p>
          <a:p>
            <a:pPr>
              <a:buFontTx/>
              <a:buChar char="-"/>
            </a:pPr>
            <a:r>
              <a:rPr lang="hr-HR" sz="2400" dirty="0" smtClean="0"/>
              <a:t>popunjen </a:t>
            </a:r>
            <a:r>
              <a:rPr lang="hr-HR" sz="2400" dirty="0"/>
              <a:t>zahtjev za priznanje žiga, 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prateću </a:t>
            </a:r>
            <a:r>
              <a:rPr lang="hr-HR" sz="2400" dirty="0"/>
              <a:t>dokumentaciju i 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dokaz </a:t>
            </a:r>
            <a:r>
              <a:rPr lang="hr-HR" sz="2400" dirty="0"/>
              <a:t>o uplati troškova.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Prijava </a:t>
            </a:r>
            <a:r>
              <a:rPr lang="hr-HR" sz="2400" dirty="0"/>
              <a:t>se podnosi u pisanom obliku, lično ili putem pošte, telefaksom ili na zvanični e-mail </a:t>
            </a:r>
            <a:r>
              <a:rPr lang="hr-HR" sz="2400" dirty="0" smtClean="0"/>
              <a:t>Instituta (pod </a:t>
            </a:r>
            <a:r>
              <a:rPr lang="hr-HR" sz="2400" dirty="0"/>
              <a:t>uvjetom da se u roku od osam dana od njenog prijema u Institutu, ona dostavi u pisanom </a:t>
            </a:r>
            <a:r>
              <a:rPr lang="hr-HR" sz="2400" dirty="0" smtClean="0"/>
              <a:t>obliku).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7158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  </a:t>
            </a:r>
            <a:r>
              <a:rPr lang="vi-VN" sz="3600" dirty="0" smtClean="0"/>
              <a:t>Prijava </a:t>
            </a:r>
            <a:r>
              <a:rPr lang="vi-VN" sz="3600" dirty="0"/>
              <a:t>za priznanje </a:t>
            </a:r>
            <a:r>
              <a:rPr lang="vi-VN" sz="3600" dirty="0">
                <a:solidFill>
                  <a:srgbClr val="0000FF"/>
                </a:solidFill>
              </a:rPr>
              <a:t>individualnog žiga </a:t>
            </a:r>
            <a:endParaRPr lang="hr-HR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vi-VN" sz="2800" dirty="0" smtClean="0"/>
              <a:t>Zahtjev </a:t>
            </a:r>
            <a:r>
              <a:rPr lang="vi-VN" sz="2800" dirty="0"/>
              <a:t>za priznanje samo jednog žiga koji se odnosi na jednu ili više vrsta robe/usluga (formular </a:t>
            </a:r>
            <a:r>
              <a:rPr lang="vi-VN" sz="2800" dirty="0" smtClean="0"/>
              <a:t>Z-01)</a:t>
            </a:r>
            <a:endParaRPr lang="hr-HR" sz="2800" dirty="0" smtClean="0"/>
          </a:p>
          <a:p>
            <a:pPr>
              <a:buFontTx/>
              <a:buChar char="-"/>
            </a:pPr>
            <a:r>
              <a:rPr lang="vi-VN" sz="2800" dirty="0" smtClean="0"/>
              <a:t>Znak </a:t>
            </a:r>
            <a:r>
              <a:rPr lang="vi-VN" sz="2800" dirty="0"/>
              <a:t>koji podnositelj prijave želi zaštititi </a:t>
            </a:r>
            <a:r>
              <a:rPr lang="vi-VN" sz="2800" dirty="0" smtClean="0"/>
              <a:t>žigom</a:t>
            </a:r>
            <a:endParaRPr lang="hr-HR" sz="2800" dirty="0" smtClean="0"/>
          </a:p>
          <a:p>
            <a:pPr>
              <a:buFontTx/>
              <a:buChar char="-"/>
            </a:pPr>
            <a:r>
              <a:rPr lang="vi-VN" sz="2800" dirty="0" smtClean="0"/>
              <a:t>Spisak </a:t>
            </a:r>
            <a:r>
              <a:rPr lang="vi-VN" sz="2800" dirty="0"/>
              <a:t>robe/usluga na koje se znak odnosi, koji mora biti sastavljen prema Međunarodnoj klasifikaciji proizvoda i usluga utvrđen Ničanskim sporazumom o međunarodnoj klasifikaciji proizvoda i usluga za registraciju žigova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7167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   Prijava </a:t>
            </a:r>
            <a:r>
              <a:rPr lang="hr-HR" sz="3600" dirty="0"/>
              <a:t>za priznanje </a:t>
            </a:r>
            <a:r>
              <a:rPr lang="hr-HR" sz="3600" dirty="0">
                <a:solidFill>
                  <a:srgbClr val="0000FF"/>
                </a:solidFill>
              </a:rPr>
              <a:t>kolektivnog žiga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/>
              <a:t>P</a:t>
            </a:r>
            <a:r>
              <a:rPr lang="hr-HR" sz="2400" dirty="0" smtClean="0"/>
              <a:t>ored </a:t>
            </a:r>
            <a:r>
              <a:rPr lang="hr-HR" sz="2400" dirty="0"/>
              <a:t>već navedenih </a:t>
            </a:r>
            <a:r>
              <a:rPr lang="hr-HR" sz="2400" dirty="0" smtClean="0"/>
              <a:t>dokumenata sadrži i: </a:t>
            </a:r>
          </a:p>
          <a:p>
            <a:pPr>
              <a:buFontTx/>
              <a:buChar char="-"/>
            </a:pPr>
            <a:r>
              <a:rPr lang="hr-HR" sz="2400" dirty="0" smtClean="0"/>
              <a:t>Opšti </a:t>
            </a:r>
            <a:r>
              <a:rPr lang="hr-HR" sz="2400" dirty="0"/>
              <a:t>akt o kolektivnom žigu koji mora sadržati podatke o podnositelju prijave/osobi ovlaštenoj da ga predstavlja, 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odredbe </a:t>
            </a:r>
            <a:r>
              <a:rPr lang="hr-HR" sz="2400" dirty="0"/>
              <a:t>o izgledu znaka i robi/uslugama na koje se znak odnosi, 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odredbe </a:t>
            </a:r>
            <a:r>
              <a:rPr lang="hr-HR" sz="2400" dirty="0"/>
              <a:t>ko ima pravo na upotrebu kolektivnog žiga i pod kojim </a:t>
            </a:r>
            <a:r>
              <a:rPr lang="hr-HR" sz="2400" dirty="0" smtClean="0"/>
              <a:t>uvjetima,</a:t>
            </a:r>
          </a:p>
          <a:p>
            <a:pPr>
              <a:buFontTx/>
              <a:buChar char="-"/>
            </a:pPr>
            <a:r>
              <a:rPr lang="hr-HR" sz="2400" dirty="0" smtClean="0"/>
              <a:t>odredbe </a:t>
            </a:r>
            <a:r>
              <a:rPr lang="hr-HR" sz="2400" dirty="0"/>
              <a:t>o pravima i obavezama korisnika kolektivnog žiga u slučaju povrede žiga i 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odredbe </a:t>
            </a:r>
            <a:r>
              <a:rPr lang="hr-HR" sz="2400" dirty="0"/>
              <a:t>o mjerama i posljedicama u slučaju nepridržavanja odredaba Opšteg akta.</a:t>
            </a:r>
          </a:p>
        </p:txBody>
      </p:sp>
    </p:spTree>
    <p:extLst>
      <p:ext uri="{BB962C8B-B14F-4D97-AF65-F5344CB8AC3E}">
        <p14:creationId xmlns:p14="http://schemas.microsoft.com/office/powerpoint/2010/main" val="763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Međunarodna zaštita žiga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vi-VN" sz="2800" dirty="0" smtClean="0"/>
              <a:t>prijava </a:t>
            </a:r>
            <a:r>
              <a:rPr lang="vi-VN" sz="2800" dirty="0"/>
              <a:t>za priznanje žiga </a:t>
            </a:r>
            <a:r>
              <a:rPr lang="vi-VN" sz="2800" dirty="0" smtClean="0"/>
              <a:t>podnosi</a:t>
            </a:r>
            <a:r>
              <a:rPr lang="hr-HR" sz="2800" dirty="0" smtClean="0"/>
              <a:t> se</a:t>
            </a:r>
            <a:r>
              <a:rPr lang="vi-VN" sz="2800" dirty="0" smtClean="0"/>
              <a:t> </a:t>
            </a:r>
            <a:r>
              <a:rPr lang="hr-HR" sz="2800" dirty="0" smtClean="0"/>
              <a:t>direktno</a:t>
            </a:r>
            <a:r>
              <a:rPr lang="vi-VN" sz="2800" dirty="0" smtClean="0"/>
              <a:t> </a:t>
            </a:r>
            <a:r>
              <a:rPr lang="vi-VN" sz="2800" dirty="0">
                <a:solidFill>
                  <a:srgbClr val="0000FF"/>
                </a:solidFill>
              </a:rPr>
              <a:t>zavodu zemlje za čiju teritoriju se želi registrovati žig </a:t>
            </a:r>
            <a:r>
              <a:rPr lang="hr-HR" sz="2800" dirty="0" smtClean="0">
                <a:solidFill>
                  <a:srgbClr val="0000FF"/>
                </a:solidFill>
              </a:rPr>
              <a:t/>
            </a:r>
            <a:br>
              <a:rPr lang="hr-HR" sz="2800" dirty="0" smtClean="0">
                <a:solidFill>
                  <a:srgbClr val="0000FF"/>
                </a:solidFill>
              </a:rPr>
            </a:br>
            <a:endParaRPr lang="hr-HR" sz="28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vi-VN" sz="2800" dirty="0" smtClean="0"/>
              <a:t>ili</a:t>
            </a:r>
            <a:r>
              <a:rPr lang="vi-VN" sz="2800" dirty="0"/>
              <a:t>, na jednostavniji i brži način, 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hr-HR" sz="2800" dirty="0" smtClean="0"/>
          </a:p>
          <a:p>
            <a:pPr marL="0" indent="0" algn="ctr">
              <a:buNone/>
            </a:pPr>
            <a:r>
              <a:rPr lang="hr-HR" sz="2800" dirty="0" smtClean="0"/>
              <a:t>2. </a:t>
            </a:r>
            <a:r>
              <a:rPr lang="vi-VN" sz="2800" dirty="0" smtClean="0"/>
              <a:t>korišćenjem </a:t>
            </a:r>
            <a:r>
              <a:rPr lang="vi-VN" sz="2800" dirty="0">
                <a:solidFill>
                  <a:srgbClr val="0000FF"/>
                </a:solidFill>
              </a:rPr>
              <a:t>Madridskog sistema </a:t>
            </a:r>
            <a:r>
              <a:rPr lang="vi-VN" sz="2800" dirty="0" smtClean="0"/>
              <a:t>za</a:t>
            </a:r>
            <a:r>
              <a:rPr lang="hr-HR" sz="2800" dirty="0" smtClean="0"/>
              <a:t> </a:t>
            </a:r>
            <a:r>
              <a:rPr lang="vi-VN" sz="2800" dirty="0" smtClean="0"/>
              <a:t>međunarodnu </a:t>
            </a:r>
            <a:r>
              <a:rPr lang="vi-VN" sz="2800" dirty="0"/>
              <a:t>registraciju </a:t>
            </a:r>
            <a:r>
              <a:rPr lang="vi-VN" sz="2800" dirty="0" smtClean="0"/>
              <a:t>žigova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19585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00FF"/>
                </a:solidFill>
              </a:rPr>
              <a:t>Madridski sistem</a:t>
            </a: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FF"/>
                </a:solidFill>
              </a:rPr>
              <a:t>osigurava jedinstveni postupak registracije žiga u više zemalja/regionalnih organizacija.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hr-HR" sz="2400" dirty="0" smtClean="0"/>
              <a:t>Regulisan je međunarodnim ugovorima: Madridskim aranžmanom  i Madridskim protokolom i njime upravlja Međunarodni biro Svjetske organizacije za intelektualnu svojinu (WIPO) u Ženevi.</a:t>
            </a:r>
          </a:p>
        </p:txBody>
      </p:sp>
    </p:spTree>
    <p:extLst>
      <p:ext uri="{BB962C8B-B14F-4D97-AF65-F5344CB8AC3E}">
        <p14:creationId xmlns:p14="http://schemas.microsoft.com/office/powerpoint/2010/main" val="319365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3. Postupak </a:t>
            </a:r>
            <a:r>
              <a:rPr lang="pl-PL" sz="2800" dirty="0"/>
              <a:t>za priznanje industrijskog dizajna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u Bosni i Hercegovini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600" dirty="0"/>
              <a:t>Postupak se pokreće </a:t>
            </a:r>
            <a:r>
              <a:rPr lang="vi-VN" sz="1600" dirty="0" smtClean="0"/>
              <a:t>podnošenjem</a:t>
            </a:r>
            <a:r>
              <a:rPr lang="hr-HR" sz="1600" dirty="0" smtClean="0"/>
              <a:t> </a:t>
            </a:r>
            <a:r>
              <a:rPr lang="vi-VN" sz="1600" dirty="0" smtClean="0">
                <a:solidFill>
                  <a:srgbClr val="0000FF"/>
                </a:solidFill>
              </a:rPr>
              <a:t>prijave</a:t>
            </a:r>
            <a:r>
              <a:rPr lang="vi-VN" sz="1600" dirty="0" smtClean="0"/>
              <a:t> </a:t>
            </a:r>
            <a:r>
              <a:rPr lang="vi-VN" sz="1600" dirty="0"/>
              <a:t>za priznanje industrijskog dizajna </a:t>
            </a:r>
            <a:r>
              <a:rPr lang="vi-VN" sz="1600" dirty="0">
                <a:solidFill>
                  <a:srgbClr val="0000FF"/>
                </a:solidFill>
              </a:rPr>
              <a:t>Institutu</a:t>
            </a:r>
            <a:r>
              <a:rPr lang="vi-VN" sz="1600" dirty="0"/>
              <a:t> sa dokazom o </a:t>
            </a:r>
            <a:r>
              <a:rPr lang="vi-VN" sz="1600" dirty="0">
                <a:solidFill>
                  <a:srgbClr val="0000FF"/>
                </a:solidFill>
              </a:rPr>
              <a:t>uplati</a:t>
            </a:r>
            <a:r>
              <a:rPr lang="vi-VN" sz="1600" dirty="0"/>
              <a:t> pratećih troškova. </a:t>
            </a: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 smtClean="0"/>
          </a:p>
          <a:p>
            <a:endParaRPr lang="hr-HR" sz="1600" dirty="0" smtClean="0"/>
          </a:p>
          <a:p>
            <a:r>
              <a:rPr lang="vi-VN" sz="1600" dirty="0" smtClean="0"/>
              <a:t>Prijava </a:t>
            </a:r>
            <a:r>
              <a:rPr lang="vi-VN" sz="1600" dirty="0"/>
              <a:t>za priznanje industrijskog dizajna sadrži:</a:t>
            </a:r>
          </a:p>
          <a:p>
            <a:pPr marL="0" indent="0">
              <a:buNone/>
            </a:pPr>
            <a:r>
              <a:rPr lang="hr-HR" sz="1600" dirty="0" smtClean="0"/>
              <a:t>- </a:t>
            </a:r>
            <a:r>
              <a:rPr lang="vi-VN" sz="1600" dirty="0" smtClean="0">
                <a:solidFill>
                  <a:srgbClr val="0000FF"/>
                </a:solidFill>
              </a:rPr>
              <a:t>Zahtjev</a:t>
            </a:r>
            <a:r>
              <a:rPr lang="vi-VN" sz="1600" dirty="0" smtClean="0"/>
              <a:t> </a:t>
            </a:r>
            <a:r>
              <a:rPr lang="vi-VN" sz="1600" dirty="0"/>
              <a:t>za priznanje industrijskog dizajna (obrazac D-01) koji sadrži podatke o podnosiocu prijave, podatke o autoru dizajna ili izjavu autora da ne želi biti naveden u prijavi, naznaku odnosi li se prijava na jedan ili više dizajna, stvaran i kratak naziv dizajna, pravnu osnovu za podnošenje prijave</a:t>
            </a:r>
          </a:p>
          <a:p>
            <a:pPr marL="0" indent="0">
              <a:buNone/>
            </a:pPr>
            <a:r>
              <a:rPr lang="hr-HR" sz="1600" dirty="0" smtClean="0"/>
              <a:t>- </a:t>
            </a:r>
            <a:r>
              <a:rPr lang="vi-VN" sz="1600" dirty="0" smtClean="0">
                <a:solidFill>
                  <a:srgbClr val="0000FF"/>
                </a:solidFill>
              </a:rPr>
              <a:t>Dvodimenzionalni </a:t>
            </a:r>
            <a:r>
              <a:rPr lang="vi-VN" sz="1600" dirty="0">
                <a:solidFill>
                  <a:srgbClr val="0000FF"/>
                </a:solidFill>
              </a:rPr>
              <a:t>prikaz dizajna </a:t>
            </a:r>
            <a:r>
              <a:rPr lang="vi-VN" sz="1600" dirty="0"/>
              <a:t>koji podnosilac prijave želi zaštititi. Detalji vanjskog izgleda moraju omogućiti određivanje opsega novosti i individualnog karaktera </a:t>
            </a:r>
            <a:r>
              <a:rPr lang="vi-VN" sz="1600" dirty="0" smtClean="0"/>
              <a:t>dizajna</a:t>
            </a:r>
            <a:endParaRPr lang="vi-VN" sz="1600" dirty="0"/>
          </a:p>
          <a:p>
            <a:pPr marL="0" indent="0">
              <a:buNone/>
            </a:pPr>
            <a:r>
              <a:rPr lang="hr-HR" sz="1600" dirty="0" smtClean="0"/>
              <a:t>- </a:t>
            </a:r>
            <a:r>
              <a:rPr lang="vi-VN" sz="1600" dirty="0" smtClean="0">
                <a:solidFill>
                  <a:srgbClr val="0000FF"/>
                </a:solidFill>
              </a:rPr>
              <a:t>Opis </a:t>
            </a:r>
            <a:r>
              <a:rPr lang="vi-VN" sz="1600" dirty="0">
                <a:solidFill>
                  <a:srgbClr val="0000FF"/>
                </a:solidFill>
              </a:rPr>
              <a:t>dizajna </a:t>
            </a:r>
            <a:r>
              <a:rPr lang="vi-VN" sz="1600" dirty="0"/>
              <a:t>je </a:t>
            </a:r>
            <a:r>
              <a:rPr lang="vi-VN" sz="1600" dirty="0">
                <a:solidFill>
                  <a:srgbClr val="0000FF"/>
                </a:solidFill>
              </a:rPr>
              <a:t>fakultativni</a:t>
            </a:r>
            <a:r>
              <a:rPr lang="vi-VN" sz="1600" dirty="0"/>
              <a:t> dio prijave, koji može imati maksimalno 150 riječi. Opis se mora odnositi samo na vanjski izgled predmeta zaštite, a ne na njegove funkcionalne i tehničke </a:t>
            </a:r>
            <a:r>
              <a:rPr lang="vi-VN" sz="1600" dirty="0" smtClean="0"/>
              <a:t>karakteristike</a:t>
            </a:r>
            <a:r>
              <a:rPr lang="hr-HR" sz="1600" dirty="0" smtClean="0"/>
              <a:t>.</a:t>
            </a:r>
            <a:endParaRPr lang="vi-VN" sz="1600" dirty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00234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Dodaci uz prijavu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sz="2000" dirty="0" smtClean="0"/>
              <a:t>punomoć </a:t>
            </a:r>
            <a:r>
              <a:rPr lang="hr-HR" sz="2000" dirty="0"/>
              <a:t>ako se prijava industrijskog dizajna podnosi preko </a:t>
            </a:r>
            <a:r>
              <a:rPr lang="hr-HR" sz="2000" dirty="0" smtClean="0"/>
              <a:t>posrednika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izjava </a:t>
            </a:r>
            <a:r>
              <a:rPr lang="hr-HR" sz="2000" dirty="0"/>
              <a:t>autora dizajna ako autor ne želi biti naveden u </a:t>
            </a:r>
            <a:r>
              <a:rPr lang="hr-HR" sz="2000" dirty="0" smtClean="0"/>
              <a:t>prijavi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izjava </a:t>
            </a:r>
            <a:r>
              <a:rPr lang="hr-HR" sz="2000" dirty="0"/>
              <a:t>o osnovi stjecanja prava na podnošenje </a:t>
            </a:r>
            <a:r>
              <a:rPr lang="hr-HR" sz="2000" dirty="0" smtClean="0"/>
              <a:t>prijave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izjava </a:t>
            </a:r>
            <a:r>
              <a:rPr lang="hr-HR" sz="2000" dirty="0"/>
              <a:t>o zajedničkom predstavniku ako ima više podnositelja </a:t>
            </a:r>
            <a:r>
              <a:rPr lang="hr-HR" sz="2000" dirty="0" smtClean="0"/>
              <a:t>prijave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dokaz </a:t>
            </a:r>
            <a:r>
              <a:rPr lang="hr-HR" sz="2000" dirty="0"/>
              <a:t>o uplati taksi i troškova </a:t>
            </a:r>
            <a:r>
              <a:rPr lang="hr-HR" sz="2000" dirty="0" smtClean="0"/>
              <a:t>postupka</a:t>
            </a:r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Za </a:t>
            </a:r>
            <a:r>
              <a:rPr lang="hr-HR" sz="2400" dirty="0"/>
              <a:t>više </a:t>
            </a:r>
            <a:r>
              <a:rPr lang="hr-HR" sz="2400" dirty="0" smtClean="0"/>
              <a:t>informacija: </a:t>
            </a:r>
          </a:p>
          <a:p>
            <a:pPr marL="0" indent="0" algn="ctr">
              <a:buNone/>
            </a:pPr>
            <a:r>
              <a:rPr lang="hr-HR" sz="2400" dirty="0" smtClean="0"/>
              <a:t>Pravilnik </a:t>
            </a:r>
            <a:r>
              <a:rPr lang="hr-HR" sz="2400" dirty="0"/>
              <a:t>o postupku za priznanje industrijskog </a:t>
            </a:r>
            <a:r>
              <a:rPr lang="hr-HR" sz="2400" dirty="0" smtClean="0"/>
              <a:t>dizajna </a:t>
            </a:r>
            <a:r>
              <a:rPr lang="hr-HR" sz="2400" dirty="0"/>
              <a:t>http://www.ipr.gov.ba/bs/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5607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  </a:t>
            </a:r>
            <a:r>
              <a:rPr lang="vi-VN" sz="3200" dirty="0" smtClean="0"/>
              <a:t>Međunarodna </a:t>
            </a:r>
            <a:r>
              <a:rPr lang="vi-VN" sz="3200" dirty="0"/>
              <a:t>zaštita industrijskog dizajna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2800" dirty="0" smtClean="0"/>
              <a:t>1. </a:t>
            </a:r>
            <a:r>
              <a:rPr lang="vi-VN" sz="2800" dirty="0" smtClean="0"/>
              <a:t>prijava </a:t>
            </a:r>
            <a:r>
              <a:rPr lang="vi-VN" sz="2800" dirty="0"/>
              <a:t>za priznanje industrijskog dizajna podnosi </a:t>
            </a:r>
            <a:r>
              <a:rPr lang="hr-HR" sz="2800" dirty="0" smtClean="0"/>
              <a:t>se </a:t>
            </a:r>
            <a:r>
              <a:rPr lang="hr-HR" sz="2800" dirty="0" smtClean="0">
                <a:solidFill>
                  <a:srgbClr val="0000FF"/>
                </a:solidFill>
              </a:rPr>
              <a:t>direktno</a:t>
            </a:r>
            <a:r>
              <a:rPr lang="vi-VN" sz="2800" dirty="0" smtClean="0">
                <a:solidFill>
                  <a:srgbClr val="0000FF"/>
                </a:solidFill>
              </a:rPr>
              <a:t> </a:t>
            </a:r>
            <a:r>
              <a:rPr lang="vi-VN" sz="2800" dirty="0">
                <a:solidFill>
                  <a:srgbClr val="0000FF"/>
                </a:solidFill>
              </a:rPr>
              <a:t>zavodu konkretne zemlje</a:t>
            </a:r>
            <a:r>
              <a:rPr lang="vi-VN" sz="2800" dirty="0"/>
              <a:t>, za čiju teritoriju se želi registrovati dizajn 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 smtClean="0"/>
          </a:p>
          <a:p>
            <a:pPr marL="0" indent="0" algn="ctr">
              <a:buNone/>
            </a:pPr>
            <a:r>
              <a:rPr lang="vi-VN" sz="2800" dirty="0" smtClean="0"/>
              <a:t>ili</a:t>
            </a:r>
            <a:r>
              <a:rPr lang="vi-VN" sz="2800" dirty="0"/>
              <a:t>, na jednostavniji i brži </a:t>
            </a:r>
            <a:r>
              <a:rPr lang="vi-VN" sz="2800" dirty="0" smtClean="0"/>
              <a:t>način,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 smtClean="0"/>
          </a:p>
          <a:p>
            <a:pPr marL="0" indent="0" algn="ctr">
              <a:buNone/>
            </a:pPr>
            <a:r>
              <a:rPr lang="hr-HR" sz="2800" dirty="0" smtClean="0"/>
              <a:t>2. </a:t>
            </a:r>
            <a:r>
              <a:rPr lang="vi-VN" sz="2800" dirty="0" smtClean="0"/>
              <a:t>korišćenjem </a:t>
            </a:r>
            <a:r>
              <a:rPr lang="vi-VN" sz="2800" dirty="0">
                <a:solidFill>
                  <a:srgbClr val="0000FF"/>
                </a:solidFill>
              </a:rPr>
              <a:t>Haškog sistema za međunarodnu registraciju industrijskog </a:t>
            </a:r>
            <a:r>
              <a:rPr lang="vi-VN" sz="2800" dirty="0" smtClean="0">
                <a:solidFill>
                  <a:srgbClr val="0000FF"/>
                </a:solidFill>
              </a:rPr>
              <a:t>dizajna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8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Glavni rezultati projekta</a:t>
            </a:r>
            <a:br>
              <a:rPr lang="vi-VN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vi-VN" sz="1800" dirty="0" smtClean="0"/>
              <a:t>Regionalna </a:t>
            </a:r>
            <a:r>
              <a:rPr lang="vi-VN" sz="1800" dirty="0"/>
              <a:t>univerzitetska inovativna platforma </a:t>
            </a:r>
          </a:p>
          <a:p>
            <a:r>
              <a:rPr lang="vi-VN" sz="1800" dirty="0">
                <a:solidFill>
                  <a:srgbClr val="FF0000"/>
                </a:solidFill>
              </a:rPr>
              <a:t>Metodologija za upravljanje inovacijama</a:t>
            </a:r>
          </a:p>
          <a:p>
            <a:r>
              <a:rPr lang="vi-VN" sz="1800" dirty="0"/>
              <a:t>Strateški razvojni plan za BI i NTP u regionu Zapadnog Balkana</a:t>
            </a:r>
          </a:p>
          <a:p>
            <a:r>
              <a:rPr lang="vi-VN" sz="1800" dirty="0"/>
              <a:t>EU primeri dobre prakse u oblasti transfera znanja i tehnologija</a:t>
            </a:r>
          </a:p>
          <a:p>
            <a:r>
              <a:rPr lang="vi-VN" sz="1800" dirty="0"/>
              <a:t>Strategija održivosti univerziteta Zapadnog Balkana</a:t>
            </a:r>
          </a:p>
          <a:p>
            <a:r>
              <a:rPr lang="vi-VN" sz="1800" dirty="0"/>
              <a:t>Pet Kancelarija za poslovnu podršku na univerzitetima </a:t>
            </a:r>
          </a:p>
          <a:p>
            <a:r>
              <a:rPr lang="vi-VN" sz="1800" dirty="0"/>
              <a:t>Katalozi istraživačkog i inovativnog (printani, on-line)</a:t>
            </a:r>
          </a:p>
          <a:p>
            <a:r>
              <a:rPr lang="vi-VN" sz="1800" dirty="0"/>
              <a:t>Podrška radu postojećih univerzitetskih centara</a:t>
            </a:r>
          </a:p>
          <a:p>
            <a:r>
              <a:rPr lang="vi-VN" sz="1800" dirty="0"/>
              <a:t>Softverska platforma za upravljanje inovacijama</a:t>
            </a:r>
          </a:p>
          <a:p>
            <a:r>
              <a:rPr lang="vi-VN" sz="1800" dirty="0">
                <a:solidFill>
                  <a:srgbClr val="0000FF"/>
                </a:solidFill>
              </a:rPr>
              <a:t>Takmičenje za najbolju studentsku ideju (2015)</a:t>
            </a:r>
          </a:p>
          <a:p>
            <a:r>
              <a:rPr lang="vi-VN" sz="1800" dirty="0"/>
              <a:t>25 događaja (info dani, radionice, obuke, konferencija)</a:t>
            </a:r>
          </a:p>
          <a:p>
            <a:r>
              <a:rPr lang="vi-VN" sz="1800" dirty="0">
                <a:solidFill>
                  <a:srgbClr val="0000FF"/>
                </a:solidFill>
              </a:rPr>
              <a:t>Povećanje broja start-up i spin-off preduzeća </a:t>
            </a:r>
          </a:p>
          <a:p>
            <a:r>
              <a:rPr lang="vi-VN" sz="1800" dirty="0"/>
              <a:t>Podizanje svesti o značaju inovacija u akademskoj zajednici</a:t>
            </a:r>
          </a:p>
          <a:p>
            <a:r>
              <a:rPr lang="vi-VN" sz="1800" dirty="0">
                <a:solidFill>
                  <a:srgbClr val="0000FF"/>
                </a:solidFill>
              </a:rPr>
              <a:t>Razvijen preduzetnički duh i kreativnost kod istraživača/studenata</a:t>
            </a:r>
            <a:endParaRPr lang="hr-H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04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Haški sistem</a:t>
            </a:r>
            <a:br>
              <a:rPr lang="vi-VN" dirty="0">
                <a:solidFill>
                  <a:srgbClr val="0000FF"/>
                </a:solidFill>
              </a:rPr>
            </a:b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400" dirty="0" smtClean="0"/>
              <a:t>međunarodni </a:t>
            </a:r>
            <a:r>
              <a:rPr lang="vi-VN" sz="2400" dirty="0"/>
              <a:t>sistem registracije industrijskog dizajna 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  <a:p>
            <a:r>
              <a:rPr lang="vi-VN" sz="2400" dirty="0" smtClean="0"/>
              <a:t>mogućnost </a:t>
            </a:r>
            <a:r>
              <a:rPr lang="vi-VN" sz="2400" dirty="0"/>
              <a:t>ostvarivanja zaštite industrijskog dizajna u više država i/ili međuvladinih </a:t>
            </a:r>
            <a:r>
              <a:rPr lang="vi-VN" sz="2400" dirty="0" smtClean="0"/>
              <a:t>organizacija</a:t>
            </a:r>
            <a:r>
              <a:rPr lang="hr-HR" sz="2400" dirty="0" smtClean="0"/>
              <a:t>.</a:t>
            </a:r>
            <a:endParaRPr lang="hr-HR" sz="2400" dirty="0"/>
          </a:p>
          <a:p>
            <a:endParaRPr lang="hr-HR" sz="2400" dirty="0" smtClean="0"/>
          </a:p>
          <a:p>
            <a:r>
              <a:rPr lang="vi-VN" sz="2400" dirty="0" smtClean="0"/>
              <a:t>U </a:t>
            </a:r>
            <a:r>
              <a:rPr lang="vi-VN" sz="2400" dirty="0"/>
              <a:t>okviru Haškog sporazuma, jedna međunarodna prijava zamjenjuje čitav niz prijava, koje bi, inače, trebalo da </a:t>
            </a:r>
            <a:r>
              <a:rPr lang="vi-VN" sz="2400" dirty="0" smtClean="0"/>
              <a:t>se</a:t>
            </a:r>
            <a:r>
              <a:rPr lang="hr-HR" sz="2400" dirty="0" smtClean="0"/>
              <a:t> </a:t>
            </a:r>
            <a:r>
              <a:rPr lang="vi-VN" sz="2400" dirty="0" smtClean="0"/>
              <a:t>podnesu zavodima </a:t>
            </a:r>
            <a:r>
              <a:rPr lang="vi-VN" sz="2400" dirty="0"/>
              <a:t>odgovarajućih zemalja</a:t>
            </a:r>
            <a:r>
              <a:rPr lang="vi-VN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3661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3600" dirty="0" smtClean="0"/>
              <a:t>4. Oznaka </a:t>
            </a:r>
            <a:r>
              <a:rPr lang="hr-HR" sz="3600" dirty="0"/>
              <a:t>geografskog porijekla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Z</a:t>
            </a:r>
            <a:r>
              <a:rPr lang="hr-HR" sz="2800" dirty="0" smtClean="0"/>
              <a:t>načajno </a:t>
            </a:r>
            <a:r>
              <a:rPr lang="hr-HR" sz="2800" dirty="0">
                <a:solidFill>
                  <a:srgbClr val="0000FF"/>
                </a:solidFill>
              </a:rPr>
              <a:t>marketinško </a:t>
            </a:r>
            <a:r>
              <a:rPr lang="hr-HR" sz="2800" dirty="0" smtClean="0">
                <a:solidFill>
                  <a:srgbClr val="0000FF"/>
                </a:solidFill>
              </a:rPr>
              <a:t>sredstvo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</a:t>
            </a:r>
          </a:p>
          <a:p>
            <a:r>
              <a:rPr lang="hr-HR" sz="2800" dirty="0" smtClean="0"/>
              <a:t>Proizvod </a:t>
            </a:r>
            <a:r>
              <a:rPr lang="hr-HR" sz="2800" dirty="0"/>
              <a:t>označen oznakom geografskog porijekla (a posebno imenom porijekla) potrošači doživljavaju kao </a:t>
            </a:r>
            <a:r>
              <a:rPr lang="hr-HR" sz="2800" dirty="0">
                <a:solidFill>
                  <a:srgbClr val="0000FF"/>
                </a:solidFill>
              </a:rPr>
              <a:t>proizvod posebnih kvaliteta</a:t>
            </a:r>
            <a:r>
              <a:rPr lang="hr-HR" sz="2800" dirty="0"/>
              <a:t>, koje drugi proizvodi te vrste ne posjeduju. 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 smtClean="0"/>
          </a:p>
          <a:p>
            <a:r>
              <a:rPr lang="hr-HR" sz="2800" dirty="0" smtClean="0"/>
              <a:t>To </a:t>
            </a:r>
            <a:r>
              <a:rPr lang="hr-HR" sz="2800" dirty="0"/>
              <a:t>je pravo kojim se štite </a:t>
            </a:r>
            <a:r>
              <a:rPr lang="hr-HR" sz="2800" dirty="0">
                <a:solidFill>
                  <a:srgbClr val="0000FF"/>
                </a:solidFill>
              </a:rPr>
              <a:t>dvije vrste oznaka</a:t>
            </a:r>
            <a:r>
              <a:rPr lang="hr-HR" sz="2800" dirty="0"/>
              <a:t>: imena porijekla i geografske oznake</a:t>
            </a:r>
          </a:p>
        </p:txBody>
      </p:sp>
    </p:spTree>
    <p:extLst>
      <p:ext uri="{BB962C8B-B14F-4D97-AF65-F5344CB8AC3E}">
        <p14:creationId xmlns:p14="http://schemas.microsoft.com/office/powerpoint/2010/main" val="88804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</a:t>
            </a:r>
            <a:r>
              <a:rPr lang="vi-VN" dirty="0" smtClean="0"/>
              <a:t>Autorsko </a:t>
            </a:r>
            <a:r>
              <a:rPr lang="vi-VN" dirty="0"/>
              <a:t>djelo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800" dirty="0" smtClean="0"/>
              <a:t>originalna </a:t>
            </a:r>
            <a:r>
              <a:rPr lang="hr-HR" sz="1800" dirty="0" smtClean="0"/>
              <a:t>je </a:t>
            </a:r>
            <a:r>
              <a:rPr lang="vi-VN" sz="1800" dirty="0" smtClean="0"/>
              <a:t>duhovna </a:t>
            </a:r>
            <a:r>
              <a:rPr lang="vi-VN" sz="1800" dirty="0"/>
              <a:t>tvorevina autora, izražena u određenoj formi, bez obzira na njegovu umjetničku, naučnu ili drugu vrijednost, njegovu namjenu, veličinu, sadržinu i način ispoljavanja. </a:t>
            </a:r>
            <a:endParaRPr lang="hr-HR" sz="1800" dirty="0" smtClean="0"/>
          </a:p>
          <a:p>
            <a:r>
              <a:rPr lang="vi-VN" sz="1800" dirty="0" smtClean="0"/>
              <a:t>Autorskim </a:t>
            </a:r>
            <a:r>
              <a:rPr lang="vi-VN" sz="1800" dirty="0"/>
              <a:t>djelom smatraju se naročito: književna i druga pisana djela, umjetnička djela, muzička djela, djela arhitekture, primijenjene umjetnosti, računarski programi, itd. </a:t>
            </a:r>
            <a:endParaRPr lang="hr-HR" sz="1800" dirty="0" smtClean="0"/>
          </a:p>
          <a:p>
            <a:r>
              <a:rPr lang="vi-VN" sz="1800" dirty="0" smtClean="0"/>
              <a:t>Nosilac </a:t>
            </a:r>
            <a:r>
              <a:rPr lang="vi-VN" sz="1800" dirty="0"/>
              <a:t>autorskih prava je autor. </a:t>
            </a:r>
            <a:endParaRPr lang="hr-HR" sz="1800" dirty="0" smtClean="0"/>
          </a:p>
          <a:p>
            <a:r>
              <a:rPr lang="vi-VN" sz="1800" dirty="0" smtClean="0"/>
              <a:t>Autorsko </a:t>
            </a:r>
            <a:r>
              <a:rPr lang="vi-VN" sz="1800" dirty="0"/>
              <a:t>djelo je zaštićeno samim svojim nastankom kroz određenu formu i za autorsko-pravnu zaštitu ne provodi se formalni postupak registracije. </a:t>
            </a:r>
            <a:endParaRPr lang="hr-HR" sz="1800" dirty="0" smtClean="0"/>
          </a:p>
          <a:p>
            <a:r>
              <a:rPr lang="vi-VN" sz="1800" dirty="0" smtClean="0"/>
              <a:t>Autor </a:t>
            </a:r>
            <a:r>
              <a:rPr lang="vi-VN" sz="1800" dirty="0"/>
              <a:t>može fakultativno deponovati u </a:t>
            </a:r>
            <a:r>
              <a:rPr lang="hr-HR" sz="1800" dirty="0" smtClean="0"/>
              <a:t>Institut</a:t>
            </a:r>
            <a:r>
              <a:rPr lang="vi-VN" sz="1800" dirty="0" smtClean="0"/>
              <a:t> </a:t>
            </a:r>
            <a:r>
              <a:rPr lang="vi-VN" sz="1800" dirty="0"/>
              <a:t>za intelektualnu svojinu svoje autorsko djelo kao opciju osiguranja dokaza u slučaju spora. </a:t>
            </a:r>
            <a:endParaRPr lang="hr-HR" sz="1800" dirty="0" smtClean="0"/>
          </a:p>
          <a:p>
            <a:r>
              <a:rPr lang="vi-VN" sz="1800" dirty="0" smtClean="0"/>
              <a:t>Dužina </a:t>
            </a:r>
            <a:r>
              <a:rPr lang="vi-VN" sz="1800" dirty="0"/>
              <a:t>trajanja autorskog prava je za života autora plus 70 godina. </a:t>
            </a:r>
            <a:endParaRPr lang="hr-HR" sz="1800" dirty="0" smtClean="0"/>
          </a:p>
          <a:p>
            <a:r>
              <a:rPr lang="vi-VN" sz="1800" dirty="0" smtClean="0"/>
              <a:t>Zavod </a:t>
            </a:r>
            <a:r>
              <a:rPr lang="vi-VN" sz="1800" dirty="0"/>
              <a:t>vodi evidenciju deponovanih autorskih djela i djela srodnih prava (prava interpretatora, proizvođača fonograma, proizvođača baza podataka,…).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396842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7772400" cy="1362075"/>
          </a:xfrm>
        </p:spPr>
        <p:txBody>
          <a:bodyPr/>
          <a:lstStyle/>
          <a:p>
            <a:pPr algn="ctr"/>
            <a:r>
              <a:rPr lang="hr-HR" sz="3200" b="0" cap="none" dirty="0" smtClean="0"/>
              <a:t>Zaštita topografije integriranog kola</a:t>
            </a:r>
            <a:endParaRPr lang="hr-HR" sz="3200" b="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1500187"/>
          </a:xfrm>
        </p:spPr>
        <p:txBody>
          <a:bodyPr/>
          <a:lstStyle/>
          <a:p>
            <a:pPr algn="ctr"/>
            <a:r>
              <a:rPr lang="hr-HR" sz="3200" b="1" dirty="0" smtClean="0"/>
              <a:t>6. Ostala prava intelektualne svojine </a:t>
            </a:r>
          </a:p>
          <a:p>
            <a:pPr algn="ctr"/>
            <a:r>
              <a:rPr lang="hr-HR" sz="3200" b="1" dirty="0" smtClean="0"/>
              <a:t>u Bosni i Hercegovini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395244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Zaštita </a:t>
            </a:r>
            <a:r>
              <a:rPr lang="hr-HR" sz="3600" dirty="0"/>
              <a:t>topografije integriranog </a:t>
            </a:r>
            <a:r>
              <a:rPr lang="hr-HR" sz="3600" dirty="0" smtClean="0"/>
              <a:t>kola</a:t>
            </a:r>
            <a:endParaRPr lang="hr-H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/>
              <a:t>Postupak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000" dirty="0" smtClean="0"/>
              <a:t>vodi </a:t>
            </a:r>
            <a:r>
              <a:rPr lang="hr-HR" sz="2000" dirty="0"/>
              <a:t>Institut za intelektualno vlasništvo </a:t>
            </a:r>
            <a:r>
              <a:rPr lang="hr-HR" sz="2000" dirty="0" smtClean="0"/>
              <a:t>BiH</a:t>
            </a:r>
            <a:br>
              <a:rPr lang="hr-HR" sz="2000" dirty="0" smtClean="0"/>
            </a:br>
            <a:endParaRPr lang="hr-HR" sz="2000" dirty="0"/>
          </a:p>
          <a:p>
            <a:r>
              <a:rPr lang="hr-HR" sz="2000" dirty="0" smtClean="0"/>
              <a:t>pokreće se podnošenjem </a:t>
            </a:r>
            <a:r>
              <a:rPr lang="hr-HR" sz="2000" dirty="0"/>
              <a:t>prijave za </a:t>
            </a:r>
            <a:r>
              <a:rPr lang="hr-HR" sz="2000" dirty="0" smtClean="0"/>
              <a:t>zaštitu topografije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hr-HR" sz="2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hr-HR" sz="2000" dirty="0"/>
              <a:t>O prijavi, zahtjevu i prilozima</a:t>
            </a:r>
          </a:p>
          <a:p>
            <a:pPr marL="0" indent="0" algn="ctr">
              <a:buNone/>
            </a:pPr>
            <a:r>
              <a:rPr lang="pl-PL" dirty="0" smtClean="0"/>
              <a:t>↓</a:t>
            </a:r>
          </a:p>
          <a:p>
            <a:pPr marL="0" indent="0" algn="ctr">
              <a:buNone/>
            </a:pPr>
            <a:r>
              <a:rPr lang="pl-PL" sz="2000" b="1" dirty="0" smtClean="0"/>
              <a:t>Pravilnik </a:t>
            </a:r>
            <a:r>
              <a:rPr lang="pl-PL" sz="2000" b="1" dirty="0"/>
              <a:t>o postupku za priznanje topografije integriranog </a:t>
            </a:r>
            <a:r>
              <a:rPr lang="pl-PL" sz="2000" b="1" dirty="0" smtClean="0"/>
              <a:t>kola</a:t>
            </a:r>
          </a:p>
          <a:p>
            <a:pPr marL="0" indent="0" algn="ctr">
              <a:buNone/>
            </a:pPr>
            <a:r>
              <a:rPr lang="pl-PL" sz="2000" dirty="0" smtClean="0">
                <a:hlinkClick r:id="rId2"/>
              </a:rPr>
              <a:t>http://www.ipr.gov.ba</a:t>
            </a:r>
            <a:endParaRPr lang="pl-PL" sz="2000" dirty="0" smtClean="0"/>
          </a:p>
          <a:p>
            <a:pPr marL="0" indent="0" algn="ctr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94559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sz="6600" dirty="0" smtClean="0"/>
              <a:t>Hvala!</a:t>
            </a:r>
            <a:r>
              <a:rPr lang="en-US" sz="6600" dirty="0"/>
              <a:t/>
            </a:r>
            <a:br>
              <a:rPr lang="en-US" sz="6600" dirty="0"/>
            </a:br>
            <a:endParaRPr lang="hr-HR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Lamija Subašić</a:t>
            </a:r>
          </a:p>
          <a:p>
            <a:r>
              <a:rPr lang="hr-HR" dirty="0" smtClean="0"/>
              <a:t>Univerzitet u Zenici</a:t>
            </a:r>
          </a:p>
          <a:p>
            <a:r>
              <a:rPr lang="hr-HR" dirty="0" smtClean="0"/>
              <a:t>Fakultetska 1</a:t>
            </a:r>
          </a:p>
          <a:p>
            <a:r>
              <a:rPr lang="hr-HR" dirty="0" smtClean="0"/>
              <a:t>+ 387 32 44 44 20</a:t>
            </a:r>
          </a:p>
          <a:p>
            <a:r>
              <a:rPr lang="hr-HR" dirty="0" smtClean="0"/>
              <a:t>+ 387 61 61 67 46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10429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7362"/>
            <a:ext cx="10493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07" y="3733800"/>
            <a:ext cx="3686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93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Glavni rezultati projekta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1600"/>
            <a:ext cx="1143000" cy="16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2"/>
            <a:ext cx="1143000" cy="161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62742"/>
            <a:ext cx="1164004" cy="164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64" y="1407044"/>
            <a:ext cx="2406166" cy="339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3" y="1378317"/>
            <a:ext cx="1143000" cy="16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6702" y="3810000"/>
            <a:ext cx="54420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400" dirty="0"/>
              <a:t>Knowledge And Technology Transfer Between Science And Businesses – Academic KTT Offices’ Experinace and Good </a:t>
            </a:r>
            <a:r>
              <a:rPr lang="hr-HR" sz="1400" dirty="0" smtClean="0"/>
              <a:t>Practice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sz="1400" dirty="0" smtClean="0"/>
              <a:t>Western </a:t>
            </a:r>
            <a:r>
              <a:rPr lang="hr-HR" sz="1400" dirty="0"/>
              <a:t>Balkans Regional University Innovation </a:t>
            </a:r>
            <a:r>
              <a:rPr lang="hr-HR" sz="1400" dirty="0" smtClean="0"/>
              <a:t>Platform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sz="1400" dirty="0" smtClean="0"/>
              <a:t>Strategic </a:t>
            </a:r>
            <a:r>
              <a:rPr lang="hr-HR" sz="1400" dirty="0"/>
              <a:t>Development Plan for BI/STP in Western Balkan </a:t>
            </a:r>
            <a:r>
              <a:rPr lang="hr-HR" sz="1400" dirty="0" smtClean="0"/>
              <a:t>Region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sz="1400" dirty="0" smtClean="0"/>
              <a:t>Katalog </a:t>
            </a:r>
            <a:r>
              <a:rPr lang="hr-HR" sz="1400" dirty="0"/>
              <a:t>istraživačkog i inovativnog potencijala Univerziteta u Kragujevcu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4937352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dirty="0">
                <a:solidFill>
                  <a:srgbClr val="000000"/>
                </a:solidFill>
              </a:rPr>
              <a:t>Metodologija za upravljanje inovacijama</a:t>
            </a:r>
          </a:p>
        </p:txBody>
      </p:sp>
    </p:spTree>
    <p:extLst>
      <p:ext uri="{BB962C8B-B14F-4D97-AF65-F5344CB8AC3E}">
        <p14:creationId xmlns:p14="http://schemas.microsoft.com/office/powerpoint/2010/main" val="59344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r>
              <a:rPr lang="hr-HR" sz="2000" dirty="0"/>
              <a:t>TEHNIKE ZA UPRAVLJANJA INOVACIJAMA 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  <a:p>
            <a:r>
              <a:rPr lang="hr-HR" sz="2000" dirty="0">
                <a:solidFill>
                  <a:srgbClr val="FF0000"/>
                </a:solidFill>
              </a:rPr>
              <a:t>ASPEKTI ZAŠTITE INTELEKTUALNE </a:t>
            </a:r>
            <a:r>
              <a:rPr lang="hr-HR" sz="2000" dirty="0" smtClean="0">
                <a:solidFill>
                  <a:srgbClr val="FF0000"/>
                </a:solidFill>
              </a:rPr>
              <a:t>SVOJINE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</a:t>
            </a:r>
            <a:endParaRPr lang="hr-HR" sz="2000" dirty="0"/>
          </a:p>
          <a:p>
            <a:r>
              <a:rPr lang="hr-HR" sz="2000" dirty="0"/>
              <a:t>INOVACIONI CIKLUS SA </a:t>
            </a:r>
            <a:r>
              <a:rPr lang="hr-HR" sz="2000" dirty="0" smtClean="0"/>
              <a:t>FINANSIJSKIM ASPEKTIMA </a:t>
            </a:r>
            <a:br>
              <a:rPr lang="hr-HR" sz="2000" dirty="0" smtClean="0"/>
            </a:br>
            <a:endParaRPr lang="hr-HR" sz="2000" dirty="0"/>
          </a:p>
          <a:p>
            <a:r>
              <a:rPr lang="hr-HR" sz="2000" dirty="0"/>
              <a:t>SOFTVERSKA PODRŠKA </a:t>
            </a:r>
            <a:r>
              <a:rPr lang="hr-HR" sz="2000" dirty="0" smtClean="0"/>
              <a:t>UPRAVLJANJU INOVACIJAMA</a:t>
            </a:r>
            <a:endParaRPr lang="hr-HR" sz="2000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35" y="2165298"/>
            <a:ext cx="2408129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18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>
                <a:solidFill>
                  <a:srgbClr val="FF0000"/>
                </a:solidFill>
              </a:rPr>
              <a:t/>
            </a:r>
            <a:br>
              <a:rPr lang="hr-HR" sz="2000" dirty="0" smtClean="0">
                <a:solidFill>
                  <a:srgbClr val="FF0000"/>
                </a:solidFill>
              </a:rPr>
            </a:br>
            <a:r>
              <a:rPr lang="hr-HR" sz="2000" dirty="0" smtClean="0">
                <a:solidFill>
                  <a:srgbClr val="FF0000"/>
                </a:solidFill>
              </a:rPr>
              <a:t>ASPEKTI </a:t>
            </a:r>
            <a:r>
              <a:rPr lang="hr-HR" sz="2000" dirty="0">
                <a:solidFill>
                  <a:srgbClr val="FF0000"/>
                </a:solidFill>
              </a:rPr>
              <a:t>ZAŠTITE INTELEKTUALNE SVOJINE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r-HR" dirty="0" smtClean="0"/>
              <a:t>Bosna i Hercegovina</a:t>
            </a:r>
          </a:p>
          <a:p>
            <a:pPr>
              <a:lnSpc>
                <a:spcPct val="250000"/>
              </a:lnSpc>
            </a:pPr>
            <a:r>
              <a:rPr lang="hr-HR" dirty="0" smtClean="0"/>
              <a:t>Crna Gora </a:t>
            </a:r>
          </a:p>
          <a:p>
            <a:pPr>
              <a:lnSpc>
                <a:spcPct val="250000"/>
              </a:lnSpc>
            </a:pPr>
            <a:r>
              <a:rPr lang="hr-HR" dirty="0" smtClean="0"/>
              <a:t>Republika Srbija 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5" y="1943884"/>
            <a:ext cx="2867350" cy="38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0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hr-HR" sz="200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hr-HR" sz="2000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hr-HR" sz="2000" dirty="0" smtClean="0">
                <a:solidFill>
                  <a:srgbClr val="FF0000"/>
                </a:solidFill>
                <a:ea typeface="+mn-ea"/>
                <a:cs typeface="+mn-cs"/>
              </a:rPr>
              <a:t>ASPEKTI </a:t>
            </a:r>
            <a:r>
              <a:rPr lang="hr-HR" sz="2000" dirty="0">
                <a:solidFill>
                  <a:srgbClr val="FF0000"/>
                </a:solidFill>
                <a:ea typeface="+mn-ea"/>
                <a:cs typeface="+mn-cs"/>
              </a:rPr>
              <a:t>ZAŠTITE INTELEKTUALNE </a:t>
            </a:r>
            <a:r>
              <a:rPr lang="hr-HR" sz="2000" dirty="0" smtClean="0">
                <a:solidFill>
                  <a:srgbClr val="FF0000"/>
                </a:solidFill>
                <a:ea typeface="+mn-ea"/>
                <a:cs typeface="+mn-cs"/>
              </a:rPr>
              <a:t>SVOJINE </a:t>
            </a:r>
            <a:br>
              <a:rPr lang="hr-HR" sz="2000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hr-HR" sz="2000" dirty="0" smtClean="0">
                <a:solidFill>
                  <a:srgbClr val="FF0000"/>
                </a:solidFill>
                <a:ea typeface="+mn-ea"/>
                <a:cs typeface="+mn-cs"/>
              </a:rPr>
              <a:t>U BOSNI I HERCEGOVINI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600" dirty="0" smtClean="0"/>
              <a:t>Intelektualn</a:t>
            </a:r>
            <a:r>
              <a:rPr lang="hr-HR" sz="1600" dirty="0" smtClean="0"/>
              <a:t>a</a:t>
            </a:r>
            <a:r>
              <a:rPr lang="vi-VN" sz="1600" dirty="0" smtClean="0"/>
              <a:t> </a:t>
            </a:r>
            <a:r>
              <a:rPr lang="vi-VN" sz="1600" dirty="0"/>
              <a:t>svojina u Bosni i </a:t>
            </a:r>
            <a:r>
              <a:rPr lang="vi-VN" sz="1600" dirty="0" smtClean="0"/>
              <a:t>Hercegovin</a:t>
            </a:r>
            <a:r>
              <a:rPr lang="hr-HR" sz="1600" dirty="0" smtClean="0"/>
              <a:t>i: </a:t>
            </a:r>
            <a:r>
              <a:rPr lang="hr-HR" sz="1600" dirty="0" smtClean="0">
                <a:hlinkClick r:id="rId2"/>
              </a:rPr>
              <a:t>www.ipr.ba</a:t>
            </a:r>
            <a:endParaRPr lang="hr-HR" sz="1600" dirty="0" smtClean="0"/>
          </a:p>
          <a:p>
            <a:r>
              <a:rPr lang="hr-HR" sz="1600" dirty="0" smtClean="0"/>
              <a:t> </a:t>
            </a:r>
            <a:r>
              <a:rPr lang="vi-VN" sz="1600" dirty="0" smtClean="0"/>
              <a:t> </a:t>
            </a:r>
            <a:endParaRPr lang="hr-HR" sz="1600" dirty="0" smtClean="0"/>
          </a:p>
          <a:p>
            <a:pPr marL="0" indent="0" algn="ctr">
              <a:buNone/>
            </a:pPr>
            <a:r>
              <a:rPr lang="vi-VN" sz="1600" dirty="0" smtClean="0"/>
              <a:t>Instituta </a:t>
            </a:r>
            <a:r>
              <a:rPr lang="vi-VN" sz="1600" dirty="0"/>
              <a:t>za standardizaciju, mjeriteljstvo i intelektualno vlasništvo Bosne i </a:t>
            </a:r>
            <a:r>
              <a:rPr lang="vi-VN" sz="1600" dirty="0" smtClean="0"/>
              <a:t>Hercegovine (BASMP)</a:t>
            </a:r>
            <a:endParaRPr lang="hr-HR" sz="1600" dirty="0" smtClean="0"/>
          </a:p>
          <a:p>
            <a:pPr marL="0" indent="0" algn="ctr">
              <a:buNone/>
            </a:pPr>
            <a:r>
              <a:rPr lang="hr-HR" sz="1600" b="1" dirty="0" smtClean="0">
                <a:solidFill>
                  <a:srgbClr val="FF0000"/>
                </a:solidFill>
              </a:rPr>
              <a:t>↓</a:t>
            </a:r>
            <a:r>
              <a:rPr lang="vi-VN" sz="1600" b="1" dirty="0" smtClean="0">
                <a:solidFill>
                  <a:srgbClr val="FF0000"/>
                </a:solidFill>
              </a:rPr>
              <a:t> </a:t>
            </a:r>
            <a:endParaRPr lang="hr-HR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1600" dirty="0" smtClean="0"/>
              <a:t>Instituta </a:t>
            </a:r>
            <a:r>
              <a:rPr lang="hr-HR" sz="1600" dirty="0"/>
              <a:t>za intelektualno vlasništvo Bosne i Hercegovine</a:t>
            </a:r>
          </a:p>
          <a:p>
            <a:pPr marL="0" indent="0" algn="ctr">
              <a:buNone/>
            </a:pPr>
            <a:r>
              <a:rPr lang="vi-VN" sz="1600" dirty="0" smtClean="0"/>
              <a:t> </a:t>
            </a:r>
            <a:endParaRPr lang="vi-VN" sz="1600" dirty="0"/>
          </a:p>
          <a:p>
            <a:r>
              <a:rPr lang="vi-VN" sz="1600" dirty="0"/>
              <a:t>U septembru </a:t>
            </a:r>
            <a:r>
              <a:rPr lang="vi-VN" sz="1600" dirty="0">
                <a:solidFill>
                  <a:srgbClr val="FF0000"/>
                </a:solidFill>
              </a:rPr>
              <a:t>2004.</a:t>
            </a:r>
            <a:r>
              <a:rPr lang="vi-VN" sz="1600" dirty="0"/>
              <a:t> godine donesen je </a:t>
            </a:r>
            <a:r>
              <a:rPr lang="vi-VN" sz="1600" dirty="0">
                <a:solidFill>
                  <a:srgbClr val="FF0000"/>
                </a:solidFill>
              </a:rPr>
              <a:t>Zakon</a:t>
            </a:r>
            <a:r>
              <a:rPr lang="vi-VN" sz="1600" dirty="0"/>
              <a:t> o osnivanju Instituta za intelektualno vlasništvo Bosne i Hercegovine („Službeni glasnik BiH”, broj 43/04) </a:t>
            </a:r>
            <a:r>
              <a:rPr lang="vi-VN" sz="1600" dirty="0">
                <a:solidFill>
                  <a:srgbClr val="FF0000"/>
                </a:solidFill>
              </a:rPr>
              <a:t>kao samostalne državne organizacije.</a:t>
            </a:r>
          </a:p>
          <a:p>
            <a:r>
              <a:rPr lang="vi-VN" sz="1600" dirty="0"/>
              <a:t>Proces razdvajanja Instituta prethodnika (BASMP) na tri odvojene državne institucije trajao je do kraja 2006. godine. Odlukom od 29. decembra 2006. godine Institut je preuzeo poslove u području intelektualnog vlasništva koji su se obavljali u Institutu za standardizaciju, mjeriteljstvo i intelektualno vlasništvo Bosne i Hercegovine, pa </a:t>
            </a:r>
            <a:r>
              <a:rPr lang="vi-VN" sz="1600" dirty="0">
                <a:solidFill>
                  <a:srgbClr val="FF0000"/>
                </a:solidFill>
              </a:rPr>
              <a:t>od 01. januara 2007. godine obavlja poslove iz svoje nadležnosti </a:t>
            </a:r>
            <a:r>
              <a:rPr lang="vi-VN" sz="1600" dirty="0"/>
              <a:t>kao samostalna državna institucija</a:t>
            </a:r>
            <a:r>
              <a:rPr lang="vi-VN" sz="1600" dirty="0" smtClean="0"/>
              <a:t>.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156972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600" dirty="0" smtClean="0">
                <a:solidFill>
                  <a:schemeClr val="tx1"/>
                </a:solidFill>
                <a:ea typeface="+mn-ea"/>
                <a:cs typeface="+mn-cs"/>
              </a:rPr>
              <a:t>Bosna i Hercegovina</a:t>
            </a:r>
            <a:br>
              <a:rPr lang="hr-HR" sz="160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hr-HR" sz="160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hr-HR" sz="160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hr-HR" sz="2400" dirty="0" smtClean="0">
                <a:solidFill>
                  <a:srgbClr val="FF0000"/>
                </a:solidFill>
                <a:ea typeface="+mn-ea"/>
                <a:cs typeface="+mn-cs"/>
              </a:rPr>
              <a:t>M</a:t>
            </a:r>
            <a:r>
              <a:rPr lang="vi-VN" sz="2400" dirty="0" smtClean="0">
                <a:solidFill>
                  <a:srgbClr val="FF0000"/>
                </a:solidFill>
                <a:ea typeface="+mn-ea"/>
                <a:cs typeface="+mn-cs"/>
              </a:rPr>
              <a:t>eđunarodn</a:t>
            </a:r>
            <a:r>
              <a:rPr lang="hr-HR" sz="2400" dirty="0" smtClean="0">
                <a:solidFill>
                  <a:srgbClr val="FF0000"/>
                </a:solidFill>
                <a:ea typeface="+mn-ea"/>
                <a:cs typeface="+mn-cs"/>
              </a:rPr>
              <a:t>e</a:t>
            </a:r>
            <a:r>
              <a:rPr lang="vi-VN" sz="24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vi-VN" sz="2400" dirty="0">
                <a:solidFill>
                  <a:srgbClr val="FF0000"/>
                </a:solidFill>
                <a:ea typeface="+mn-ea"/>
                <a:cs typeface="+mn-cs"/>
              </a:rPr>
              <a:t>konvencije i </a:t>
            </a:r>
            <a:r>
              <a:rPr lang="vi-VN" sz="2400" dirty="0" smtClean="0">
                <a:solidFill>
                  <a:srgbClr val="FF0000"/>
                </a:solidFill>
                <a:ea typeface="+mn-ea"/>
                <a:cs typeface="+mn-cs"/>
              </a:rPr>
              <a:t>ugovor</a:t>
            </a:r>
            <a:r>
              <a:rPr lang="hr-HR" sz="2400" dirty="0" smtClean="0">
                <a:solidFill>
                  <a:srgbClr val="FF0000"/>
                </a:solidFill>
                <a:ea typeface="+mn-ea"/>
                <a:cs typeface="+mn-cs"/>
              </a:rPr>
              <a:t>i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rgbClr val="000000"/>
                </a:solidFill>
              </a:rPr>
              <a:t>Bosna i Hercegovina je </a:t>
            </a:r>
            <a:r>
              <a:rPr lang="vi-VN" sz="1600" dirty="0">
                <a:solidFill>
                  <a:srgbClr val="FF0000"/>
                </a:solidFill>
              </a:rPr>
              <a:t>potpisala sve međunarodne konvencije i ugovore </a:t>
            </a:r>
            <a:r>
              <a:rPr lang="vi-VN" sz="1600" dirty="0">
                <a:solidFill>
                  <a:srgbClr val="000000"/>
                </a:solidFill>
              </a:rPr>
              <a:t>koji uređuju oblast zaštite intelektualne svojine s međunarodnim i evropskim </a:t>
            </a:r>
            <a:r>
              <a:rPr lang="vi-VN" sz="1600" dirty="0" smtClean="0">
                <a:solidFill>
                  <a:srgbClr val="000000"/>
                </a:solidFill>
              </a:rPr>
              <a:t>organizacijama.</a:t>
            </a:r>
            <a:endParaRPr lang="hr-HR" sz="16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1600" dirty="0" smtClean="0">
                <a:solidFill>
                  <a:srgbClr val="000000"/>
                </a:solidFill>
              </a:rPr>
              <a:t>Kompletna </a:t>
            </a:r>
            <a:r>
              <a:rPr lang="vi-VN" sz="1600" dirty="0">
                <a:solidFill>
                  <a:srgbClr val="000000"/>
                </a:solidFill>
              </a:rPr>
              <a:t>lista ovih odluka o ratifikaciji ugovora, protokola i konvencija je data na stranici www.ipr.ba</a:t>
            </a:r>
            <a:r>
              <a:rPr lang="vi-VN" sz="1600" dirty="0" smtClean="0">
                <a:solidFill>
                  <a:srgbClr val="000000"/>
                </a:solidFill>
              </a:rPr>
              <a:t>.</a:t>
            </a:r>
            <a:endParaRPr lang="vi-VN" sz="16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1600" dirty="0" smtClean="0">
                <a:solidFill>
                  <a:srgbClr val="000000"/>
                </a:solidFill>
              </a:rPr>
              <a:t>T</a:t>
            </a:r>
            <a:r>
              <a:rPr lang="hr-HR" sz="1600" dirty="0" smtClean="0">
                <a:solidFill>
                  <a:srgbClr val="000000"/>
                </a:solidFill>
              </a:rPr>
              <a:t>akođer </a:t>
            </a:r>
            <a:r>
              <a:rPr lang="vi-VN" sz="1600" dirty="0" smtClean="0">
                <a:solidFill>
                  <a:srgbClr val="000000"/>
                </a:solidFill>
              </a:rPr>
              <a:t>su </a:t>
            </a:r>
            <a:r>
              <a:rPr lang="vi-VN" sz="1600" dirty="0">
                <a:solidFill>
                  <a:srgbClr val="000000"/>
                </a:solidFill>
              </a:rPr>
              <a:t>potpisani i: </a:t>
            </a:r>
            <a:endParaRPr lang="hr-HR" sz="1600" dirty="0" smtClean="0">
              <a:solidFill>
                <a:srgbClr val="000000"/>
              </a:solidFill>
            </a:endParaRPr>
          </a:p>
          <a:p>
            <a:pPr lvl="0" algn="r">
              <a:lnSpc>
                <a:spcPct val="150000"/>
              </a:lnSpc>
              <a:buFontTx/>
              <a:buChar char="-"/>
            </a:pPr>
            <a:r>
              <a:rPr lang="vi-VN" sz="1600" dirty="0" smtClean="0">
                <a:solidFill>
                  <a:srgbClr val="000000"/>
                </a:solidFill>
              </a:rPr>
              <a:t>Sporazum </a:t>
            </a:r>
            <a:r>
              <a:rPr lang="vi-VN" sz="1600" dirty="0">
                <a:solidFill>
                  <a:srgbClr val="000000"/>
                </a:solidFill>
              </a:rPr>
              <a:t>između Vijeća ministara BiH i Evropske patentne organizacije o saradnji u oblasti </a:t>
            </a:r>
            <a:r>
              <a:rPr lang="vi-VN" sz="1600" dirty="0" smtClean="0">
                <a:solidFill>
                  <a:srgbClr val="000000"/>
                </a:solidFill>
              </a:rPr>
              <a:t>patenata</a:t>
            </a:r>
            <a:endParaRPr lang="hr-HR" sz="1600" dirty="0" smtClean="0">
              <a:solidFill>
                <a:srgbClr val="000000"/>
              </a:solidFill>
            </a:endParaRPr>
          </a:p>
          <a:p>
            <a:pPr lvl="0" algn="r">
              <a:lnSpc>
                <a:spcPct val="150000"/>
              </a:lnSpc>
              <a:buFontTx/>
              <a:buChar char="-"/>
            </a:pPr>
            <a:r>
              <a:rPr lang="vi-VN" sz="1600" dirty="0" smtClean="0">
                <a:solidFill>
                  <a:srgbClr val="000000"/>
                </a:solidFill>
              </a:rPr>
              <a:t>Uredba </a:t>
            </a:r>
            <a:r>
              <a:rPr lang="vi-VN" sz="1600" dirty="0">
                <a:solidFill>
                  <a:srgbClr val="000000"/>
                </a:solidFill>
              </a:rPr>
              <a:t>o ratifikaciji Ugovora o saradnji na području patenata (PCT) i </a:t>
            </a:r>
            <a:endParaRPr lang="hr-HR" sz="1600" dirty="0" smtClean="0">
              <a:solidFill>
                <a:srgbClr val="000000"/>
              </a:solidFill>
            </a:endParaRPr>
          </a:p>
          <a:p>
            <a:pPr lvl="0" algn="r">
              <a:lnSpc>
                <a:spcPct val="150000"/>
              </a:lnSpc>
              <a:buFontTx/>
              <a:buChar char="-"/>
            </a:pPr>
            <a:r>
              <a:rPr lang="vi-VN" sz="1600" dirty="0" smtClean="0">
                <a:solidFill>
                  <a:srgbClr val="000000"/>
                </a:solidFill>
              </a:rPr>
              <a:t>Sporazum </a:t>
            </a:r>
            <a:r>
              <a:rPr lang="vi-VN" sz="1600" dirty="0">
                <a:solidFill>
                  <a:srgbClr val="000000"/>
                </a:solidFill>
              </a:rPr>
              <a:t>o trgovinskim aspektima prava intelektualnog vlasništva (TRIPS sporazum).</a:t>
            </a:r>
          </a:p>
          <a:p>
            <a:pPr>
              <a:lnSpc>
                <a:spcPct val="150000"/>
              </a:lnSpc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21122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4E4D4E"/>
                </a:solidFill>
                <a:latin typeface="MyriadPro-Regular"/>
              </a:rPr>
              <a:t>Uloga prava intelektualne svojine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hr-HR" sz="2400" dirty="0" smtClean="0">
                <a:latin typeface="Calibri"/>
                <a:ea typeface="Calibri"/>
                <a:cs typeface="Times New Roman"/>
              </a:rPr>
              <a:t>KOMPONENTE SISTEMA INTELEKTUALNOG VLASNIŠTVA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latin typeface="Calibri"/>
                <a:ea typeface="Calibri"/>
                <a:cs typeface="Times New Roman"/>
              </a:rPr>
              <a:t>legislativa 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latin typeface="Calibri"/>
                <a:ea typeface="Calibri"/>
                <a:cs typeface="Times New Roman"/>
              </a:rPr>
              <a:t>institucije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latin typeface="Calibri"/>
                <a:ea typeface="Calibri"/>
                <a:cs typeface="Times New Roman"/>
              </a:rPr>
              <a:t>korisnici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400" dirty="0">
                <a:latin typeface="Calibri"/>
                <a:ea typeface="Calibri"/>
                <a:cs typeface="Times New Roman"/>
              </a:rPr>
              <a:t>Legislativa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400" dirty="0" smtClean="0">
                <a:latin typeface="Calibri"/>
                <a:ea typeface="Calibri"/>
                <a:cs typeface="Times New Roman"/>
              </a:rPr>
              <a:t>međunarodne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konvencije i </a:t>
            </a:r>
            <a:r>
              <a:rPr lang="hr-HR" sz="1400" dirty="0" smtClean="0">
                <a:latin typeface="Calibri"/>
                <a:ea typeface="Calibri"/>
                <a:cs typeface="Times New Roman"/>
              </a:rPr>
              <a:t>ugovori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400" dirty="0" smtClean="0">
                <a:latin typeface="Calibri"/>
                <a:ea typeface="Calibri"/>
                <a:cs typeface="Times New Roman"/>
              </a:rPr>
              <a:t>nacionalni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zakoni koji definišu industrijsku svojinu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400" dirty="0" smtClean="0">
                <a:latin typeface="Calibri"/>
                <a:ea typeface="Calibri"/>
                <a:cs typeface="Times New Roman"/>
              </a:rPr>
              <a:t>Zakon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o autorskim i srodnim </a:t>
            </a:r>
            <a:r>
              <a:rPr lang="hr-HR" sz="1400" dirty="0" smtClean="0">
                <a:latin typeface="Calibri"/>
                <a:ea typeface="Calibri"/>
                <a:cs typeface="Times New Roman"/>
              </a:rPr>
              <a:t>pravima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400" dirty="0" smtClean="0">
                <a:latin typeface="Calibri"/>
                <a:ea typeface="Calibri"/>
                <a:cs typeface="Times New Roman"/>
              </a:rPr>
              <a:t>set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podzakonskih </a:t>
            </a:r>
            <a:r>
              <a:rPr lang="hr-HR" sz="1400" dirty="0" smtClean="0">
                <a:latin typeface="Calibri"/>
                <a:ea typeface="Calibri"/>
                <a:cs typeface="Times New Roman"/>
              </a:rPr>
              <a:t>akata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400" dirty="0" smtClean="0">
                <a:latin typeface="Calibri"/>
                <a:ea typeface="Calibri"/>
                <a:cs typeface="Times New Roman"/>
              </a:rPr>
              <a:t>Metodologiju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o postupanju Instituta u relevantnim upravnim postupcima za prava industrijskog vlasništva.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hr-HR" sz="1400" dirty="0" smtClean="0">
                <a:latin typeface="Calibri"/>
                <a:ea typeface="Calibri"/>
                <a:cs typeface="Times New Roman"/>
              </a:rPr>
            </a:br>
            <a:r>
              <a:rPr lang="hr-HR" sz="1400" dirty="0" smtClean="0">
                <a:latin typeface="Calibri"/>
                <a:ea typeface="Calibri"/>
                <a:cs typeface="Times New Roman"/>
              </a:rPr>
              <a:t>Načelo </a:t>
            </a:r>
            <a:r>
              <a:rPr lang="hr-HR" sz="1400" dirty="0">
                <a:latin typeface="Calibri"/>
                <a:ea typeface="Calibri"/>
                <a:cs typeface="Times New Roman"/>
              </a:rPr>
              <a:t>da se autorsko pravo stječe bez formalnosti važi u većini država svijeta, pa i u BiH.</a:t>
            </a:r>
          </a:p>
          <a:p>
            <a:endParaRPr lang="hr-HR" sz="1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12909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1781</Words>
  <Application>Microsoft Office PowerPoint</Application>
  <PresentationFormat>On-screen Show (4:3)</PresentationFormat>
  <Paragraphs>276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Modernizacija univerziteta zemalja Zapadnog Balkana kroz jačanje struktura i usluga za transfer znanja, istraživanje i inovacije</vt:lpstr>
      <vt:lpstr>Glavni rezultati projekta </vt:lpstr>
      <vt:lpstr>Glavni rezultati projekta  </vt:lpstr>
      <vt:lpstr>PowerPoint Presentation</vt:lpstr>
      <vt:lpstr> ASPEKTI ZAŠTITE INTELEKTUALNE SVOJINE</vt:lpstr>
      <vt:lpstr> ASPEKTI ZAŠTITE INTELEKTUALNE SVOJINE  U BOSNI I HERCEGOVINI</vt:lpstr>
      <vt:lpstr>Bosna i Hercegovina  Međunarodne konvencije i ugovori</vt:lpstr>
      <vt:lpstr>Uloga prava intelektualne svojine</vt:lpstr>
      <vt:lpstr>Intelektualna svojina</vt:lpstr>
      <vt:lpstr>Pregled osnovnih informacija o pravima intelektualne svojine</vt:lpstr>
      <vt:lpstr>  1. Podnošenje patentne prijave</vt:lpstr>
      <vt:lpstr>Patentna prijava sadrži: </vt:lpstr>
      <vt:lpstr>Dodaci uz prijavu</vt:lpstr>
      <vt:lpstr>Troškovi postupka zaštite i održavanja patenta </vt:lpstr>
      <vt:lpstr>Angažovanje zakonskog zastupnika </vt:lpstr>
      <vt:lpstr>Važenje prava na patent </vt:lpstr>
      <vt:lpstr>   Razlika između patenta i konsenzualnog patenta </vt:lpstr>
      <vt:lpstr>PowerPoint Presentation</vt:lpstr>
      <vt:lpstr>Institut za intelektualnu svojinu  Bosne i Hercegovine</vt:lpstr>
      <vt:lpstr>Međunarodna zaštita patenta</vt:lpstr>
      <vt:lpstr>2. Postupak za priznanje žiga u BiH</vt:lpstr>
      <vt:lpstr>  Prijava za priznanje individualnog žiga </vt:lpstr>
      <vt:lpstr>   Prijava za priznanje kolektivnog žiga </vt:lpstr>
      <vt:lpstr>Međunarodna zaštita žiga</vt:lpstr>
      <vt:lpstr>Madridski sistem</vt:lpstr>
      <vt:lpstr>3. Postupak za priznanje industrijskog dizajna  u Bosni i Hercegovini</vt:lpstr>
      <vt:lpstr>Dodaci uz prijavu</vt:lpstr>
      <vt:lpstr>  Međunarodna zaštita industrijskog dizajna </vt:lpstr>
      <vt:lpstr>Haški sistem </vt:lpstr>
      <vt:lpstr> 4. Oznaka geografskog porijekla </vt:lpstr>
      <vt:lpstr>5. Autorsko djelo </vt:lpstr>
      <vt:lpstr>Zaštita topografije integriranog kola</vt:lpstr>
      <vt:lpstr>Zaštita topografije integriranog kola</vt:lpstr>
      <vt:lpstr>PowerPoint Presentation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User</cp:lastModifiedBy>
  <cp:revision>93</cp:revision>
  <dcterms:created xsi:type="dcterms:W3CDTF">2012-11-15T09:23:10Z</dcterms:created>
  <dcterms:modified xsi:type="dcterms:W3CDTF">2014-11-08T07:14:46Z</dcterms:modified>
</cp:coreProperties>
</file>